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s/slide2.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3.xml" ContentType="application/vnd.openxmlformats-officedocument.presentationml.slide+xml"/>
  <Override PartName="/ppt/slides/slide1.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19.xml" ContentType="application/vnd.openxmlformats-officedocument.presentationml.slide+xml"/>
  <Override PartName="/ppt/slides/slide17.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notesSlides/notesSlide22.xml" ContentType="application/vnd.openxmlformats-officedocument.presentationml.notesSlide+xml"/>
  <Override PartName="/ppt/notesSlides/notesSlide21.xml" ContentType="application/vnd.openxmlformats-officedocument.presentationml.notesSlide+xml"/>
  <Override PartName="/ppt/notesSlides/notesSlide4.xml" ContentType="application/vnd.openxmlformats-officedocument.presentationml.notesSlide+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12.xml" ContentType="application/vnd.openxmlformats-officedocument.presentationml.notesSlide+xml"/>
  <Override PartName="/ppt/slideLayouts/slideLayout9.xml" ContentType="application/vnd.openxmlformats-officedocument.presentationml.slideLayout+xml"/>
  <Override PartName="/ppt/notesSlides/notesSlide3.xml" ContentType="application/vnd.openxmlformats-officedocument.presentationml.notesSlide+xml"/>
  <Override PartName="/ppt/slideLayouts/slideLayout8.xml" ContentType="application/vnd.openxmlformats-officedocument.presentationml.slideLayout+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2.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xml" ContentType="application/vnd.openxmlformats-officedocument.presentationml.notesSlide+xml"/>
  <Override PartName="/ppt/notesSlides/notesSlide8.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5.xml" ContentType="application/vnd.openxmlformats-officedocument.presentationml.notesSlide+xml"/>
  <Override PartName="/ppt/slideLayouts/slideLayout3.xml" ContentType="application/vnd.openxmlformats-officedocument.presentationml.slideLayout+xml"/>
  <Override PartName="/ppt/notesSlides/notesSlide20.xml" ContentType="application/vnd.openxmlformats-officedocument.presentationml.notesSlide+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notesSlides/notesSlide19.xml" ContentType="application/vnd.openxmlformats-officedocument.presentationml.notesSlide+xml"/>
  <Override PartName="/ppt/slideLayouts/slideLayout7.xml" ContentType="application/vnd.openxmlformats-officedocument.presentationml.slideLayout+xml"/>
  <Override PartName="/ppt/slideLayouts/slideLayout4.xml" ContentType="application/vnd.openxmlformats-officedocument.presentationml.slideLayout+xml"/>
  <Override PartName="/ppt/notesSlides/notesSlide16.xml" ContentType="application/vnd.openxmlformats-officedocument.presentationml.notesSlide+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ppt/revisionInfo.xml" ContentType="application/vnd.ms-powerpoint.revisioninfo+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80" r:id="rId3"/>
    <p:sldId id="258" r:id="rId4"/>
    <p:sldId id="259" r:id="rId5"/>
    <p:sldId id="261" r:id="rId6"/>
    <p:sldId id="260" r:id="rId7"/>
    <p:sldId id="278" r:id="rId8"/>
    <p:sldId id="263" r:id="rId9"/>
    <p:sldId id="277" r:id="rId10"/>
    <p:sldId id="265" r:id="rId11"/>
    <p:sldId id="266" r:id="rId12"/>
    <p:sldId id="267" r:id="rId13"/>
    <p:sldId id="268" r:id="rId14"/>
    <p:sldId id="269" r:id="rId15"/>
    <p:sldId id="270" r:id="rId16"/>
    <p:sldId id="271" r:id="rId17"/>
    <p:sldId id="279" r:id="rId18"/>
    <p:sldId id="273" r:id="rId19"/>
    <p:sldId id="274" r:id="rId20"/>
    <p:sldId id="282" r:id="rId21"/>
    <p:sldId id="285" r:id="rId22"/>
    <p:sldId id="283" r:id="rId23"/>
    <p:sldId id="284"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dezhda lyubchik" initials="nl" lastIdx="49" clrIdx="0">
    <p:extLst>
      <p:ext uri="{19B8F6BF-5375-455C-9EA6-DF929625EA0E}">
        <p15:presenceInfo xmlns:p15="http://schemas.microsoft.com/office/powerpoint/2012/main" userId="1dbfc7da7cbab0ee" providerId="Windows Live"/>
      </p:ext>
    </p:extLst>
  </p:cmAuthor>
  <p:cmAuthor id="2" name="Nadia Lyubchik" initials="NL" lastIdx="11" clrIdx="1">
    <p:extLst>
      <p:ext uri="{19B8F6BF-5375-455C-9EA6-DF929625EA0E}">
        <p15:presenceInfo xmlns:p15="http://schemas.microsoft.com/office/powerpoint/2012/main" userId="Nadia Lyubchik"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501" autoAdjust="0"/>
  </p:normalViewPr>
  <p:slideViewPr>
    <p:cSldViewPr snapToGrid="0" snapToObjects="1">
      <p:cViewPr varScale="1">
        <p:scale>
          <a:sx n="92" d="100"/>
          <a:sy n="92" d="100"/>
        </p:scale>
        <p:origin x="1374" y="9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ustomXml" Target="../customXml/item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w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wm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861593-BEEE-A94D-A2E7-7B28B2465DCC}" type="datetimeFigureOut">
              <a:rPr lang="en-US" smtClean="0"/>
              <a:t>2/6/2018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66D2E6-47B8-2B49-9F64-05B7D6C0A9A1}" type="slidenum">
              <a:rPr lang="en-US" smtClean="0"/>
              <a:t>‹#›</a:t>
            </a:fld>
            <a:endParaRPr lang="en-US"/>
          </a:p>
        </p:txBody>
      </p:sp>
    </p:spTree>
    <p:extLst>
      <p:ext uri="{BB962C8B-B14F-4D97-AF65-F5344CB8AC3E}">
        <p14:creationId xmlns:p14="http://schemas.microsoft.com/office/powerpoint/2010/main" val="55063048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cft.vanderbilt.edu/guides-sub-pages/cats/"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b="1" dirty="0"/>
              <a:t>Classroom Recommendations: </a:t>
            </a:r>
            <a:r>
              <a:rPr lang="en-US" altLang="en-US" dirty="0"/>
              <a:t>This PowerPoint is designed to present this information over the course of one (75-minute) class. This information could be expanded to cover two days, if you add some activities from the </a:t>
            </a:r>
            <a:r>
              <a:rPr lang="en-US" altLang="en-US" dirty="0" err="1"/>
              <a:t>Noba</a:t>
            </a:r>
            <a:r>
              <a:rPr lang="en-US" altLang="en-US" dirty="0"/>
              <a:t> Instructor Manual or if you extend the amount of time in the current activities. </a:t>
            </a:r>
          </a:p>
          <a:p>
            <a:endParaRPr lang="en-US" altLang="en-US" dirty="0"/>
          </a:p>
          <a:p>
            <a:r>
              <a:rPr lang="en-US" altLang="en-US" b="1" dirty="0"/>
              <a:t>Overview: </a:t>
            </a:r>
            <a:r>
              <a:rPr lang="en-US" altLang="en-US" b="0" dirty="0"/>
              <a:t>This is one of two modules on Human Sexuality. This module provides an overview of the psychological aspects of human sexuality. It provides a brief history of scientific attention to sex, explains the distinction between sex/gender/sexual orientation, includes comparisons of attitudes and behaviors across cultures, and defines sexual consent. </a:t>
            </a:r>
            <a:endParaRPr lang="en-US" altLang="en-US" b="1" dirty="0"/>
          </a:p>
          <a:p>
            <a:endParaRPr lang="en-US" altLang="en-US" b="1" dirty="0"/>
          </a:p>
          <a:p>
            <a:r>
              <a:rPr lang="en-US" altLang="en-US" b="1" dirty="0"/>
              <a:t>Technical Note: </a:t>
            </a:r>
            <a:r>
              <a:rPr lang="en-US" altLang="en-US" dirty="0"/>
              <a:t>These slides may contain simple click animation so that you can focus students’ attention on a particular question, a selection of text, or an image and not have them be distracted by reading ahead. You can either preview the sequence of animation by going through the slides in slideshow view, visiting the animations tab, or reviewing the slide notes. In the notes you will see a cue - </a:t>
            </a:r>
            <a:r>
              <a:rPr lang="en-US" altLang="en-US" b="1" dirty="0"/>
              <a:t>(Click) </a:t>
            </a:r>
            <a:r>
              <a:rPr lang="en-US" altLang="en-US" dirty="0"/>
              <a:t>– that corresponds to each animation.</a:t>
            </a:r>
          </a:p>
          <a:p>
            <a:pPr eaLnBrk="1" hangingPunct="1">
              <a:spcBef>
                <a:spcPct val="0"/>
              </a:spcBef>
            </a:pPr>
            <a:endParaRPr lang="en-US" altLang="en-US" dirty="0"/>
          </a:p>
          <a:p>
            <a:pPr eaLnBrk="1" hangingPunct="1">
              <a:spcBef>
                <a:spcPct val="0"/>
              </a:spcBef>
            </a:pPr>
            <a:r>
              <a:rPr lang="en-US" altLang="en-US" dirty="0"/>
              <a:t>You may also find hyperlinks to outside videos at various places in the slides. These hyperlinks are embedded in text and indicated by color and in the notes section.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a:t>
            </a:fld>
            <a:endParaRPr lang="en-US"/>
          </a:p>
        </p:txBody>
      </p:sp>
    </p:spTree>
    <p:extLst>
      <p:ext uri="{BB962C8B-B14F-4D97-AF65-F5344CB8AC3E}">
        <p14:creationId xmlns:p14="http://schemas.microsoft.com/office/powerpoint/2010/main" val="7786152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This slide depicts a photo of a statue of Hermaphroditus. </a:t>
            </a:r>
            <a:r>
              <a:rPr lang="en-US" b="0" dirty="0"/>
              <a:t>This figure from Greek mythology. In the myth a handsome boy and a female water nymph fell in love. The gods merged their two forms so that they could be united. Hermaphroditus became a symbol of blended sex. People used to refer to “intersex” as “hermaphroditism” and people who were intersex were referred to as “hermaphrodites.” The purpose of this slide is to reinforce or extend the section of the module text dealing with biological variation in sexual production. Here is the central paragraph: </a:t>
            </a:r>
          </a:p>
          <a:p>
            <a:endParaRPr lang="en-US" b="1"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international scientific and medical communities (e.g., World Health Organization, World Medical Association, World Psychiatric Association, Association for Psychological Science) view variations of sex, gender, and sexual orientation as normal. Furthermore, variations of sex, gender, and sexual orientation occur naturally throughout the animal kingdom. More than 500 animal species have homosexual or bisexual orientations (Lehrer, 2006). More than 65,000 animal species are </a:t>
            </a:r>
            <a:r>
              <a:rPr lang="en-US" sz="1200" b="1" kern="1200" dirty="0">
                <a:solidFill>
                  <a:schemeClr val="tx1"/>
                </a:solidFill>
                <a:effectLst/>
                <a:latin typeface="+mn-lt"/>
                <a:ea typeface="+mn-ea"/>
                <a:cs typeface="+mn-cs"/>
              </a:rPr>
              <a:t>intersex</a:t>
            </a:r>
            <a:r>
              <a:rPr lang="en-US" sz="1200" kern="1200" dirty="0">
                <a:solidFill>
                  <a:schemeClr val="tx1"/>
                </a:solidFill>
                <a:effectLst/>
                <a:latin typeface="+mn-lt"/>
                <a:ea typeface="+mn-ea"/>
                <a:cs typeface="+mn-cs"/>
              </a:rPr>
              <a:t>—born with either an absence or some combination of male and female reproductive organs, sex hormones, or sex chromosomes (</a:t>
            </a:r>
            <a:r>
              <a:rPr lang="en-US" sz="1200" kern="1200" dirty="0" err="1">
                <a:solidFill>
                  <a:schemeClr val="tx1"/>
                </a:solidFill>
                <a:effectLst/>
                <a:latin typeface="+mn-lt"/>
                <a:ea typeface="+mn-ea"/>
                <a:cs typeface="+mn-cs"/>
              </a:rPr>
              <a:t>Jarne</a:t>
            </a:r>
            <a:r>
              <a:rPr lang="en-US" sz="1200" kern="1200" dirty="0">
                <a:solidFill>
                  <a:schemeClr val="tx1"/>
                </a:solidFill>
                <a:effectLst/>
                <a:latin typeface="+mn-lt"/>
                <a:ea typeface="+mn-ea"/>
                <a:cs typeface="+mn-cs"/>
              </a:rPr>
              <a:t> &amp; Auld, 2006). In humans, intersex individuals make up about two percent—more than 150 million people—of the world’s population (</a:t>
            </a:r>
            <a:r>
              <a:rPr lang="en-US" sz="1200" kern="1200" dirty="0" err="1">
                <a:solidFill>
                  <a:schemeClr val="tx1"/>
                </a:solidFill>
                <a:effectLst/>
                <a:latin typeface="+mn-lt"/>
                <a:ea typeface="+mn-ea"/>
                <a:cs typeface="+mn-cs"/>
              </a:rPr>
              <a:t>Blackless</a:t>
            </a:r>
            <a:r>
              <a:rPr lang="en-US" sz="1200" kern="1200" dirty="0">
                <a:solidFill>
                  <a:schemeClr val="tx1"/>
                </a:solidFill>
                <a:effectLst/>
                <a:latin typeface="+mn-lt"/>
                <a:ea typeface="+mn-ea"/>
                <a:cs typeface="+mn-cs"/>
              </a:rPr>
              <a:t> et al., 2000). There are dozens of intersex conditions, such as Androgen Insensitivity Syndrome and Turner’s Syndrome (Lee et al., 2006). The term “syndrome” can be misleading; although intersex individuals may have physical limitations (e.g., about a third of Turner’s individuals have heart defects; Matura et al., 2007), they otherwise lead relatively normal intellectual, personal, and social lives. In any case, intersex individuals demonstrate the diverse variations of biological sex. </a:t>
            </a:r>
            <a:endParaRPr lang="en-US" dirty="0">
              <a:effectLst/>
            </a:endParaRPr>
          </a:p>
          <a:p>
            <a:endParaRPr lang="en-US" b="1" dirty="0"/>
          </a:p>
          <a:p>
            <a:r>
              <a:rPr lang="en-US" b="1" dirty="0"/>
              <a:t>Possible discussion questions for the class to consider include:</a:t>
            </a:r>
          </a:p>
          <a:p>
            <a:endParaRPr lang="en-US" b="1" dirty="0"/>
          </a:p>
          <a:p>
            <a:r>
              <a:rPr lang="en-US" b="0" dirty="0"/>
              <a:t>-- Many species, including humans, have instances in which members of that species are intersex. How does the prevalence of intersex examples affect your thinking about what is sexually normal?</a:t>
            </a:r>
          </a:p>
          <a:p>
            <a:r>
              <a:rPr lang="en-US" b="0" dirty="0"/>
              <a:t>-- Some examples of sexual variation in humans are related to syndromes, which are abnormalities. Although these are associated with certain limitations, such as heart defects, people with these syndromes can also live rich and fulfilling lives. What challenges do these people present to how you think about what is sexually normal? </a:t>
            </a:r>
          </a:p>
        </p:txBody>
      </p:sp>
      <p:sp>
        <p:nvSpPr>
          <p:cNvPr id="4" name="Slide Number Placeholder 3"/>
          <p:cNvSpPr>
            <a:spLocks noGrp="1"/>
          </p:cNvSpPr>
          <p:nvPr>
            <p:ph type="sldNum" sz="quarter" idx="10"/>
          </p:nvPr>
        </p:nvSpPr>
        <p:spPr/>
        <p:txBody>
          <a:bodyPr/>
          <a:lstStyle/>
          <a:p>
            <a:fld id="{E166D2E6-47B8-2B49-9F64-05B7D6C0A9A1}" type="slidenum">
              <a:rPr lang="en-US" smtClean="0"/>
              <a:t>10</a:t>
            </a:fld>
            <a:endParaRPr lang="en-US"/>
          </a:p>
        </p:txBody>
      </p:sp>
    </p:spTree>
    <p:extLst>
      <p:ext uri="{BB962C8B-B14F-4D97-AF65-F5344CB8AC3E}">
        <p14:creationId xmlns:p14="http://schemas.microsoft.com/office/powerpoint/2010/main" val="31702645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The purpose of this slide</a:t>
            </a:r>
            <a:r>
              <a:rPr lang="en-US" baseline="0" dirty="0"/>
              <a:t> is to discuss what is considered normal in expression of sexuality across cultures. </a:t>
            </a: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(Click): </a:t>
            </a:r>
            <a:r>
              <a:rPr lang="en-US" dirty="0"/>
              <a:t>This slide shows a</a:t>
            </a:r>
            <a:r>
              <a:rPr lang="en-US" sz="1200" kern="1200" dirty="0">
                <a:solidFill>
                  <a:schemeClr val="tx1"/>
                </a:solidFill>
                <a:effectLst/>
                <a:latin typeface="+mn-lt"/>
                <a:ea typeface="+mn-ea"/>
                <a:cs typeface="+mn-cs"/>
              </a:rPr>
              <a:t> table showing the prevalence rates of transgender people in 8 nations (also presented in the module). This table reveals to important ideas: first, that there are </a:t>
            </a:r>
            <a:r>
              <a:rPr lang="en-US" sz="1200" kern="1200" dirty="0" smtClean="0">
                <a:solidFill>
                  <a:schemeClr val="tx1"/>
                </a:solidFill>
                <a:effectLst/>
                <a:latin typeface="+mn-lt"/>
                <a:ea typeface="+mn-ea"/>
                <a:cs typeface="+mn-cs"/>
              </a:rPr>
              <a:t>transgender </a:t>
            </a:r>
            <a:r>
              <a:rPr lang="en-US" sz="1200" kern="1200" dirty="0">
                <a:solidFill>
                  <a:schemeClr val="tx1"/>
                </a:solidFill>
                <a:effectLst/>
                <a:latin typeface="+mn-lt"/>
                <a:ea typeface="+mn-ea"/>
                <a:cs typeface="+mn-cs"/>
              </a:rPr>
              <a:t>people in all cultures and, second, that there are enormous cultural differences in prevalence. Interestingly, it is not the most democratic, affluent, or Western nations with high percentages of </a:t>
            </a:r>
            <a:r>
              <a:rPr lang="en-US" sz="1200" kern="1200" dirty="0" smtClean="0">
                <a:solidFill>
                  <a:schemeClr val="tx1"/>
                </a:solidFill>
                <a:effectLst/>
                <a:latin typeface="+mn-lt"/>
                <a:ea typeface="+mn-ea"/>
                <a:cs typeface="+mn-cs"/>
              </a:rPr>
              <a:t>transgender </a:t>
            </a:r>
            <a:r>
              <a:rPr lang="en-US" sz="1200" kern="1200" dirty="0">
                <a:solidFill>
                  <a:schemeClr val="tx1"/>
                </a:solidFill>
                <a:effectLst/>
                <a:latin typeface="+mn-lt"/>
                <a:ea typeface="+mn-ea"/>
                <a:cs typeface="+mn-cs"/>
              </a:rPr>
              <a:t>people. Note that India, Thailand, and Malaysia have traditional cultures but relatively high numbers of </a:t>
            </a:r>
            <a:r>
              <a:rPr lang="en-US" sz="1200" kern="1200" dirty="0" smtClean="0">
                <a:solidFill>
                  <a:schemeClr val="tx1"/>
                </a:solidFill>
                <a:effectLst/>
                <a:latin typeface="+mn-lt"/>
                <a:ea typeface="+mn-ea"/>
                <a:cs typeface="+mn-cs"/>
              </a:rPr>
              <a:t>transgender </a:t>
            </a:r>
            <a:r>
              <a:rPr lang="en-US" sz="1200" kern="1200" dirty="0">
                <a:solidFill>
                  <a:schemeClr val="tx1"/>
                </a:solidFill>
                <a:effectLst/>
                <a:latin typeface="+mn-lt"/>
                <a:ea typeface="+mn-ea"/>
                <a:cs typeface="+mn-cs"/>
              </a:rPr>
              <a:t>people. There is also a photo of a “</a:t>
            </a:r>
            <a:r>
              <a:rPr lang="en-US" sz="1200" kern="1200" dirty="0" err="1">
                <a:solidFill>
                  <a:schemeClr val="tx1"/>
                </a:solidFill>
                <a:effectLst/>
                <a:latin typeface="+mn-lt"/>
                <a:ea typeface="+mn-ea"/>
                <a:cs typeface="+mn-cs"/>
              </a:rPr>
              <a:t>Muxe</a:t>
            </a:r>
            <a:r>
              <a:rPr lang="en-US" sz="1200" kern="1200" dirty="0">
                <a:solidFill>
                  <a:schemeClr val="tx1"/>
                </a:solidFill>
                <a:effectLst/>
                <a:latin typeface="+mn-lt"/>
                <a:ea typeface="+mn-ea"/>
                <a:cs typeface="+mn-cs"/>
              </a:rPr>
              <a:t>” (pronounced “Moo-Shay”). The </a:t>
            </a:r>
            <a:r>
              <a:rPr lang="en-US" sz="1200" kern="1200" dirty="0" err="1">
                <a:solidFill>
                  <a:schemeClr val="tx1"/>
                </a:solidFill>
                <a:effectLst/>
                <a:latin typeface="+mn-lt"/>
                <a:ea typeface="+mn-ea"/>
                <a:cs typeface="+mn-cs"/>
              </a:rPr>
              <a:t>Muxe</a:t>
            </a:r>
            <a:r>
              <a:rPr lang="en-US" sz="1200" kern="1200" dirty="0">
                <a:solidFill>
                  <a:schemeClr val="tx1"/>
                </a:solidFill>
                <a:effectLst/>
                <a:latin typeface="+mn-lt"/>
                <a:ea typeface="+mn-ea"/>
                <a:cs typeface="+mn-cs"/>
              </a:rPr>
              <a:t> of Mexico are biological males who dress and act in typically feminine manner. </a:t>
            </a:r>
          </a:p>
          <a:p>
            <a:endParaRPr lang="en-US" dirty="0"/>
          </a:p>
          <a:p>
            <a:r>
              <a:rPr lang="en-US" b="1" dirty="0"/>
              <a:t>(Click): Activity: </a:t>
            </a:r>
          </a:p>
          <a:p>
            <a:endParaRPr lang="en-US" dirty="0"/>
          </a:p>
          <a:p>
            <a:r>
              <a:rPr lang="en-US" dirty="0"/>
              <a:t>Have your students guess which country out of the following has the highest prevalence rates of transgender individuals: </a:t>
            </a:r>
          </a:p>
          <a:p>
            <a:endParaRPr lang="en-US" dirty="0"/>
          </a:p>
          <a:p>
            <a:r>
              <a:rPr lang="en-US" b="1" dirty="0"/>
              <a:t>Nation:               </a:t>
            </a:r>
            <a:r>
              <a:rPr lang="en-US" b="1" dirty="0" smtClean="0"/>
              <a:t>Transgender </a:t>
            </a:r>
            <a:r>
              <a:rPr lang="en-US" b="1" dirty="0"/>
              <a:t>people per 100,000</a:t>
            </a:r>
          </a:p>
          <a:p>
            <a:endParaRPr lang="en-US" dirty="0"/>
          </a:p>
          <a:p>
            <a:r>
              <a:rPr lang="en-US" dirty="0"/>
              <a:t>Sweden:                                    .17</a:t>
            </a:r>
          </a:p>
          <a:p>
            <a:r>
              <a:rPr lang="en-US" dirty="0"/>
              <a:t>Poland                                      .26</a:t>
            </a:r>
          </a:p>
          <a:p>
            <a:r>
              <a:rPr lang="en-US" dirty="0"/>
              <a:t>Ireland                                      1.4</a:t>
            </a:r>
          </a:p>
          <a:p>
            <a:r>
              <a:rPr lang="en-US" dirty="0"/>
              <a:t>Japan                                        1.4</a:t>
            </a:r>
          </a:p>
          <a:p>
            <a:r>
              <a:rPr lang="en-US" dirty="0"/>
              <a:t>India                                         167</a:t>
            </a:r>
          </a:p>
          <a:p>
            <a:r>
              <a:rPr lang="en-US" dirty="0"/>
              <a:t>Thailand                                   333</a:t>
            </a:r>
          </a:p>
          <a:p>
            <a:r>
              <a:rPr lang="en-US" dirty="0"/>
              <a:t>United States                           476</a:t>
            </a:r>
          </a:p>
          <a:p>
            <a:r>
              <a:rPr lang="en-US" dirty="0"/>
              <a:t>Malaysia                                  1.333</a:t>
            </a:r>
          </a:p>
          <a:p>
            <a:endParaRPr lang="en-US" dirty="0"/>
          </a:p>
          <a:p>
            <a:r>
              <a:rPr lang="en-US" b="1" dirty="0"/>
              <a:t>Optional follow up question: </a:t>
            </a:r>
            <a:r>
              <a:rPr lang="en-US" dirty="0"/>
              <a:t>Has anyone ever visited a nation which has a higher occurrence of transgender people than your own? </a:t>
            </a:r>
          </a:p>
          <a:p>
            <a:endParaRPr lang="en-US" dirty="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11</a:t>
            </a:fld>
            <a:endParaRPr lang="en-US"/>
          </a:p>
        </p:txBody>
      </p:sp>
    </p:spTree>
    <p:extLst>
      <p:ext uri="{BB962C8B-B14F-4D97-AF65-F5344CB8AC3E}">
        <p14:creationId xmlns:p14="http://schemas.microsoft.com/office/powerpoint/2010/main" val="3083970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This slide</a:t>
            </a:r>
            <a:r>
              <a:rPr lang="en-US" dirty="0"/>
              <a:t> shows the % of respondents who agree that “sex is beneficial for health and well-being.” If you use clickers or similar technology you might consider having your class vote on this same statement. As the table reveals, sex is widely regarded as beneficial but there is also large cultural variation. </a:t>
            </a: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12</a:t>
            </a:fld>
            <a:endParaRPr lang="en-US"/>
          </a:p>
        </p:txBody>
      </p:sp>
    </p:spTree>
    <p:extLst>
      <p:ext uri="{BB962C8B-B14F-4D97-AF65-F5344CB8AC3E}">
        <p14:creationId xmlns:p14="http://schemas.microsoft.com/office/powerpoint/2010/main" val="2826202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purpose of this slide </a:t>
            </a:r>
            <a:r>
              <a:rPr lang="en-US" dirty="0"/>
              <a:t>is to continue</a:t>
            </a:r>
            <a:r>
              <a:rPr lang="en-US" baseline="0" dirty="0"/>
              <a:t> the discussion on what is considered normal in expression of sexuality across cultures. </a:t>
            </a:r>
          </a:p>
          <a:p>
            <a:endParaRPr lang="en-US" dirty="0"/>
          </a:p>
          <a:p>
            <a:r>
              <a:rPr lang="en-US" dirty="0"/>
              <a:t>From Durex (2005) survey with 317,000 respondents from 41 nations, http://www.data360.org/pdf/20070416064139.Global%20Sex%20Survey.pdf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slide extends the data presented in the module by revealing results from the 2005 Durex Global Survey. Although that survey includes 41 nations, we have elected to present only 7 here (representing geographic and cultural diversity, but also giving preference to English speaking nations that constitute the largest portion of </a:t>
            </a:r>
            <a:r>
              <a:rPr lang="en-US" sz="1200" kern="1200" dirty="0" err="1">
                <a:solidFill>
                  <a:schemeClr val="tx1"/>
                </a:solidFill>
                <a:effectLst/>
                <a:latin typeface="+mn-lt"/>
                <a:ea typeface="+mn-ea"/>
                <a:cs typeface="+mn-cs"/>
              </a:rPr>
              <a:t>Noba</a:t>
            </a:r>
            <a:r>
              <a:rPr lang="en-US" sz="1200" kern="1200" dirty="0">
                <a:solidFill>
                  <a:schemeClr val="tx1"/>
                </a:solidFill>
                <a:effectLst/>
                <a:latin typeface="+mn-lt"/>
                <a:ea typeface="+mn-ea"/>
                <a:cs typeface="+mn-cs"/>
              </a:rPr>
              <a:t> users). Please check the survey to add any additional countries to this table. The table shows age of first sexual encounter (coital sex), the lifetime number of sexual partners (at the time of the survey), the percent of respondents who endorsed having a one-night stand, and those who reported having had sex in a car. You may elect to facilitate a class discussion in which you ask students for their responses to this data, or you might consider allowing them to discuss this in smaller groups. </a:t>
            </a: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13</a:t>
            </a:fld>
            <a:endParaRPr lang="en-US"/>
          </a:p>
        </p:txBody>
      </p:sp>
    </p:spTree>
    <p:extLst>
      <p:ext uri="{BB962C8B-B14F-4D97-AF65-F5344CB8AC3E}">
        <p14:creationId xmlns:p14="http://schemas.microsoft.com/office/powerpoint/2010/main" val="2856484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purpose</a:t>
            </a:r>
            <a:r>
              <a:rPr lang="en-US" b="1" baseline="0" dirty="0"/>
              <a:t> of this slide</a:t>
            </a:r>
            <a:r>
              <a:rPr lang="en-US" baseline="0" dirty="0"/>
              <a:t> is to discuss considered normal in expression of sexuality within cultures. </a:t>
            </a:r>
          </a:p>
          <a:p>
            <a:endParaRPr lang="en-US" dirty="0"/>
          </a:p>
          <a:p>
            <a:r>
              <a:rPr lang="en-US" b="1" dirty="0"/>
              <a:t>Materials: </a:t>
            </a:r>
            <a:r>
              <a:rPr lang="en-US" dirty="0"/>
              <a:t>None, but one student might act as note-taker and “reporter” if a debriefing is conducted with the whole class. </a:t>
            </a:r>
          </a:p>
          <a:p>
            <a:endParaRPr lang="en-US" dirty="0"/>
          </a:p>
          <a:p>
            <a:r>
              <a:rPr lang="en-US" b="1" dirty="0"/>
              <a:t>Time: </a:t>
            </a:r>
            <a:r>
              <a:rPr lang="en-US" dirty="0"/>
              <a:t>5 minutes.</a:t>
            </a:r>
          </a:p>
          <a:p>
            <a:endParaRPr lang="en-US" dirty="0"/>
          </a:p>
          <a:p>
            <a:r>
              <a:rPr lang="en-US" b="1" dirty="0"/>
              <a:t>Directions: </a:t>
            </a:r>
            <a:r>
              <a:rPr lang="en-US" dirty="0"/>
              <a:t>Have students form small groups. Prompt them to choose one from among the four potential prompts shown on the slide. Instruct them to discuss attitudes regarding this prompt. Specifically, direct them to consider the following:</a:t>
            </a:r>
          </a:p>
          <a:p>
            <a:r>
              <a:rPr lang="en-US" dirty="0"/>
              <a:t>--How much agreement/disagreement currently exists on the topic?</a:t>
            </a:r>
          </a:p>
          <a:p>
            <a:r>
              <a:rPr lang="en-US" dirty="0"/>
              <a:t>--How have cultural norms changed, if at all, over time regarding this topic?</a:t>
            </a:r>
          </a:p>
          <a:p>
            <a:r>
              <a:rPr lang="en-US" dirty="0"/>
              <a:t>--What were the factors that originally informed norms and attitudes on this topic? How have those changed?</a:t>
            </a:r>
          </a:p>
          <a:p>
            <a:r>
              <a:rPr lang="en-US" dirty="0"/>
              <a:t>--What does this discussion reveal about what is considered “normal” sex?</a:t>
            </a:r>
          </a:p>
          <a:p>
            <a:r>
              <a:rPr lang="en-US" dirty="0"/>
              <a:t>The goal of this activity is to 1) get students to think about where norms come from and how they change over time, and, 2) to understand within-culture variation in norms. </a:t>
            </a:r>
          </a:p>
          <a:p>
            <a:endParaRPr lang="en-US" dirty="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14</a:t>
            </a:fld>
            <a:endParaRPr lang="en-US"/>
          </a:p>
        </p:txBody>
      </p:sp>
    </p:spTree>
    <p:extLst>
      <p:ext uri="{BB962C8B-B14F-4D97-AF65-F5344CB8AC3E}">
        <p14:creationId xmlns:p14="http://schemas.microsoft.com/office/powerpoint/2010/main" val="20315791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This is an opportunity </a:t>
            </a:r>
            <a:r>
              <a:rPr lang="en-US" dirty="0"/>
              <a:t>to ensure that students are clear on definitions and key concepts. There are two slides associated with this topic. The first is a slide that simply lists the major behaviors. These include: </a:t>
            </a:r>
          </a:p>
          <a:p>
            <a:endParaRPr lang="en-US" dirty="0"/>
          </a:p>
          <a:p>
            <a:pPr marL="228600" indent="-228600">
              <a:buAutoNum type="arabicParenR"/>
            </a:pPr>
            <a:r>
              <a:rPr lang="en-US" b="1" dirty="0"/>
              <a:t>Masturbation</a:t>
            </a:r>
            <a:r>
              <a:rPr lang="en-US" dirty="0"/>
              <a:t> (self-pleasuring)</a:t>
            </a:r>
          </a:p>
          <a:p>
            <a:pPr marL="228600" indent="-228600">
              <a:buAutoNum type="arabicParenR"/>
            </a:pPr>
            <a:r>
              <a:rPr lang="en-US" b="1" dirty="0"/>
              <a:t>Sex </a:t>
            </a:r>
            <a:r>
              <a:rPr lang="en-US" dirty="0"/>
              <a:t>(with partner; here we cluster coital, oral and anal together)</a:t>
            </a:r>
          </a:p>
          <a:p>
            <a:pPr marL="228600" indent="-228600">
              <a:buAutoNum type="arabicParenR"/>
            </a:pPr>
            <a:r>
              <a:rPr lang="en-US" b="1" dirty="0"/>
              <a:t>Sexual fantasy</a:t>
            </a:r>
            <a:endParaRPr lang="en-US" dirty="0"/>
          </a:p>
          <a:p>
            <a:pPr marL="228600" indent="-228600">
              <a:buAutoNum type="arabicParenR"/>
            </a:pPr>
            <a:r>
              <a:rPr lang="en-US" b="1" dirty="0" err="1"/>
              <a:t>Paraphilias</a:t>
            </a:r>
            <a:r>
              <a:rPr lang="en-US" dirty="0"/>
              <a:t> (behaviors seen as disordered, primarily because they have a victim). You can clearly define each and ask students if they are clear on these concepts. </a:t>
            </a: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15</a:t>
            </a:fld>
            <a:endParaRPr lang="en-US"/>
          </a:p>
        </p:txBody>
      </p:sp>
    </p:spTree>
    <p:extLst>
      <p:ext uri="{BB962C8B-B14F-4D97-AF65-F5344CB8AC3E}">
        <p14:creationId xmlns:p14="http://schemas.microsoft.com/office/powerpoint/2010/main" val="42924641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kern="1200" dirty="0">
                <a:solidFill>
                  <a:schemeClr val="tx1"/>
                </a:solidFill>
                <a:effectLst/>
                <a:latin typeface="+mn-lt"/>
                <a:ea typeface="+mn-ea"/>
                <a:cs typeface="+mn-cs"/>
              </a:rPr>
              <a:t>The purpose of this slide </a:t>
            </a:r>
            <a:r>
              <a:rPr lang="en-US" sz="1200" kern="1200" dirty="0">
                <a:solidFill>
                  <a:schemeClr val="tx1"/>
                </a:solidFill>
                <a:effectLst/>
                <a:latin typeface="+mn-lt"/>
                <a:ea typeface="+mn-ea"/>
                <a:cs typeface="+mn-cs"/>
              </a:rPr>
              <a:t>is to facilitate an activity in which students form small groups and discuss the topic of sexual fantasy. The purpose of this activity is to help students engage with sexual topics with a more scientific mindset. Rather than focusing on strong moral or emotional reactions, or trying to determine whether these fantasies are ‘weird” or common, the goal is to focus on students’ ability to categorize sexual fantasies by type.</a:t>
            </a:r>
            <a:endParaRPr lang="en-US" sz="1100" kern="1200" dirty="0">
              <a:solidFill>
                <a:schemeClr val="tx1"/>
              </a:solidFill>
              <a:effectLst/>
              <a:latin typeface="+mn-lt"/>
              <a:ea typeface="+mn-ea"/>
              <a:cs typeface="+mn-cs"/>
            </a:endParaRPr>
          </a:p>
          <a:p>
            <a:pPr lvl="0"/>
            <a:endParaRPr lang="en-US" sz="1100"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Materials: The </a:t>
            </a:r>
            <a:r>
              <a:rPr lang="en-US" sz="1200" kern="1200" dirty="0">
                <a:solidFill>
                  <a:schemeClr val="tx1"/>
                </a:solidFill>
                <a:effectLst/>
                <a:latin typeface="+mn-lt"/>
                <a:ea typeface="+mn-ea"/>
                <a:cs typeface="+mn-cs"/>
              </a:rPr>
              <a:t>MS Word document attached to Appendix A can be printed or otherwise distributed to students. It contains a list of actual fantasies submitted to a web site as well as a list and description of categories. There are written instructions on these pages.  </a:t>
            </a:r>
          </a:p>
          <a:p>
            <a:pPr lvl="0"/>
            <a:r>
              <a:rPr lang="en-US" sz="1200" kern="1200" dirty="0">
                <a:solidFill>
                  <a:schemeClr val="tx1"/>
                </a:solidFill>
                <a:effectLst/>
                <a:latin typeface="+mn-lt"/>
                <a:ea typeface="+mn-ea"/>
                <a:cs typeface="+mn-cs"/>
              </a:rPr>
              <a:t> </a:t>
            </a:r>
            <a:endParaRPr lang="en-US" sz="11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Time: </a:t>
            </a:r>
            <a:r>
              <a:rPr lang="en-US" sz="1200" kern="1200" dirty="0">
                <a:solidFill>
                  <a:schemeClr val="tx1"/>
                </a:solidFill>
                <a:effectLst/>
                <a:latin typeface="+mn-lt"/>
                <a:ea typeface="+mn-ea"/>
                <a:cs typeface="+mn-cs"/>
              </a:rPr>
              <a:t>10 minutes.</a:t>
            </a:r>
          </a:p>
          <a:p>
            <a:endParaRPr lang="en-US" sz="11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Directions: </a:t>
            </a:r>
            <a:r>
              <a:rPr lang="en-US" sz="1200" kern="1200" dirty="0">
                <a:solidFill>
                  <a:schemeClr val="tx1"/>
                </a:solidFill>
                <a:effectLst/>
                <a:latin typeface="+mn-lt"/>
                <a:ea typeface="+mn-ea"/>
                <a:cs typeface="+mn-cs"/>
              </a:rPr>
              <a:t>Have students form small groups. Hand out or post the activity worksheets. These include written instructions for the students. Tell the students that they are going to read 9 different real fantasies and then, as a group, try to determine which of 4 categories each falls into. Give them time to do this.</a:t>
            </a:r>
            <a:endParaRPr lang="en-US" sz="11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16</a:t>
            </a:fld>
            <a:endParaRPr lang="en-US"/>
          </a:p>
        </p:txBody>
      </p:sp>
    </p:spTree>
    <p:extLst>
      <p:ext uri="{BB962C8B-B14F-4D97-AF65-F5344CB8AC3E}">
        <p14:creationId xmlns:p14="http://schemas.microsoft.com/office/powerpoint/2010/main" val="37192386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of this slide is</a:t>
            </a:r>
            <a:r>
              <a:rPr lang="en-US" baseline="0" dirty="0"/>
              <a:t> to provide students with an overview of the material that will be covered during the lecture.</a:t>
            </a:r>
          </a:p>
          <a:p>
            <a:endParaRPr lang="en-US" baseline="0" dirty="0"/>
          </a:p>
          <a:p>
            <a:r>
              <a:rPr lang="en-US" sz="1200" b="1" kern="1200" baseline="0" dirty="0">
                <a:solidFill>
                  <a:schemeClr val="tx1"/>
                </a:solidFill>
                <a:effectLst/>
                <a:latin typeface="+mn-lt"/>
                <a:ea typeface="+mn-ea"/>
                <a:cs typeface="+mn-cs"/>
              </a:rPr>
              <a:t>Technical Note: </a:t>
            </a:r>
            <a:r>
              <a:rPr lang="en-US" sz="1200" kern="1200" baseline="0" dirty="0">
                <a:solidFill>
                  <a:schemeClr val="tx1"/>
                </a:solidFill>
                <a:effectLst/>
                <a:latin typeface="+mn-lt"/>
                <a:ea typeface="+mn-ea"/>
                <a:cs typeface="+mn-cs"/>
              </a:rPr>
              <a:t>These slides may contain simple click animation so that you can focus students’ attention on a particular question, a selection of text, or an image and not have them be distracted by reading ahead. You can either preview the sequence of animation by going through the slides in slideshow view, visiting the animations tab, or reviewing the slide notes. In the notes you will see a cue - </a:t>
            </a:r>
            <a:r>
              <a:rPr lang="en-US" sz="1200" b="1" kern="1200" baseline="0" dirty="0">
                <a:solidFill>
                  <a:schemeClr val="tx1"/>
                </a:solidFill>
                <a:effectLst/>
                <a:latin typeface="+mn-lt"/>
                <a:ea typeface="+mn-ea"/>
                <a:cs typeface="+mn-cs"/>
              </a:rPr>
              <a:t>(Click) </a:t>
            </a:r>
            <a:r>
              <a:rPr lang="en-US" sz="1200" kern="1200" baseline="0" dirty="0">
                <a:solidFill>
                  <a:schemeClr val="tx1"/>
                </a:solidFill>
                <a:effectLst/>
                <a:latin typeface="+mn-lt"/>
                <a:ea typeface="+mn-ea"/>
                <a:cs typeface="+mn-cs"/>
              </a:rPr>
              <a:t>– that corresponds to each animation.</a:t>
            </a:r>
          </a:p>
          <a:p>
            <a:endParaRPr lang="en-US" sz="1200" kern="1200" baseline="0" dirty="0">
              <a:solidFill>
                <a:schemeClr val="tx1"/>
              </a:solidFill>
              <a:effectLst/>
              <a:latin typeface="+mn-lt"/>
              <a:ea typeface="+mn-ea"/>
              <a:cs typeface="+mn-cs"/>
            </a:endParaRPr>
          </a:p>
          <a:p>
            <a:r>
              <a:rPr lang="en-US" sz="1200" kern="1200" baseline="0" dirty="0">
                <a:solidFill>
                  <a:schemeClr val="tx1"/>
                </a:solidFill>
                <a:effectLst/>
                <a:latin typeface="+mn-lt"/>
                <a:ea typeface="+mn-ea"/>
                <a:cs typeface="+mn-cs"/>
              </a:rPr>
              <a:t>You will also find hyperlinks to outside videos at various places in the slides. These hyperlinks are embedded in text and indicated by color and in the notes section.</a:t>
            </a:r>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17</a:t>
            </a:fld>
            <a:endParaRPr lang="en-US"/>
          </a:p>
        </p:txBody>
      </p:sp>
    </p:spTree>
    <p:extLst>
      <p:ext uri="{BB962C8B-B14F-4D97-AF65-F5344CB8AC3E}">
        <p14:creationId xmlns:p14="http://schemas.microsoft.com/office/powerpoint/2010/main" val="8457047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Lecture: Here you can simply introduce </a:t>
            </a:r>
            <a:r>
              <a:rPr lang="en-US" dirty="0"/>
              <a:t>the concept of consent. You may choose to draw on an introductory example with which you are familiar such as the Harvey Weinstein case (https://en.wikipedia.org/wiki/Harvey_Weinstein ). The goal of this slide is to present the concept of consent– to define it and to make certain that students are clear on the definition. </a:t>
            </a:r>
          </a:p>
          <a:p>
            <a:endParaRPr lang="en-US" dirty="0"/>
          </a:p>
          <a:p>
            <a:r>
              <a:rPr lang="en-US" b="1" dirty="0"/>
              <a:t>Consent: </a:t>
            </a:r>
          </a:p>
          <a:p>
            <a:pPr marL="228600" indent="-228600">
              <a:buFont typeface="+mj-lt"/>
              <a:buAutoNum type="arabicPeriod"/>
            </a:pPr>
            <a:r>
              <a:rPr lang="en-US" dirty="0"/>
              <a:t>Must be verbal</a:t>
            </a:r>
          </a:p>
          <a:p>
            <a:pPr marL="228600" indent="-228600">
              <a:buFont typeface="+mj-lt"/>
              <a:buAutoNum type="arabicPeriod"/>
            </a:pPr>
            <a:r>
              <a:rPr lang="en-US" dirty="0"/>
              <a:t>Must be voluntary (not pressured)</a:t>
            </a:r>
          </a:p>
          <a:p>
            <a:pPr marL="228600" indent="-228600">
              <a:buFont typeface="+mj-lt"/>
              <a:buAutoNum type="arabicPeriod"/>
            </a:pPr>
            <a:r>
              <a:rPr lang="en-US" dirty="0"/>
              <a:t>Must be mutual</a:t>
            </a:r>
          </a:p>
          <a:p>
            <a:pPr marL="228600" indent="-228600">
              <a:buFont typeface="+mj-lt"/>
              <a:buAutoNum type="arabicPeriod"/>
            </a:pPr>
            <a:r>
              <a:rPr lang="en-US" dirty="0"/>
              <a:t>Can be withdrawn</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18</a:t>
            </a:fld>
            <a:endParaRPr lang="en-US"/>
          </a:p>
        </p:txBody>
      </p:sp>
    </p:spTree>
    <p:extLst>
      <p:ext uri="{BB962C8B-B14F-4D97-AF65-F5344CB8AC3E}">
        <p14:creationId xmlns:p14="http://schemas.microsoft.com/office/powerpoint/2010/main" val="84243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a:t>
            </a:r>
            <a:r>
              <a:rPr lang="en-US" b="1" baseline="0" dirty="0"/>
              <a:t> purpose of this slide</a:t>
            </a:r>
            <a:r>
              <a:rPr lang="en-US" baseline="0" dirty="0"/>
              <a:t> is to do an activity on consent. </a:t>
            </a:r>
            <a:endParaRPr lang="en-US" dirty="0"/>
          </a:p>
          <a:p>
            <a:endParaRPr lang="en-US" dirty="0"/>
          </a:p>
          <a:p>
            <a:r>
              <a:rPr lang="en-US" dirty="0"/>
              <a:t>Ask students to break into small groups. Encourage them to engage in a discussion addressing the prompt: How would you educate people at your school about the issue of consent? You might further encourage them to consider targeting certain groups (</a:t>
            </a:r>
            <a:r>
              <a:rPr lang="en-US" dirty="0" err="1"/>
              <a:t>eg</a:t>
            </a:r>
            <a:r>
              <a:rPr lang="en-US" dirty="0"/>
              <a:t>. Incoming freshman), educating people regarding resources (</a:t>
            </a:r>
            <a:r>
              <a:rPr lang="en-US" dirty="0" err="1"/>
              <a:t>eg</a:t>
            </a:r>
            <a:r>
              <a:rPr lang="en-US" dirty="0"/>
              <a:t>. Emergency phones on campus, crisis counseling), and issues related to tracking assault statistics (which may be useful for education). To debrief, consider having a reporter from each group list one idea or insight created by their group. </a:t>
            </a: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19</a:t>
            </a:fld>
            <a:endParaRPr lang="en-US"/>
          </a:p>
        </p:txBody>
      </p:sp>
    </p:spTree>
    <p:extLst>
      <p:ext uri="{BB962C8B-B14F-4D97-AF65-F5344CB8AC3E}">
        <p14:creationId xmlns:p14="http://schemas.microsoft.com/office/powerpoint/2010/main" val="251463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purpose of this slide </a:t>
            </a:r>
            <a:r>
              <a:rPr lang="en-US" b="0" dirty="0"/>
              <a:t>is to introduce a Warm-up</a:t>
            </a:r>
            <a:r>
              <a:rPr lang="en-US" b="0" baseline="0" dirty="0"/>
              <a:t> activity. </a:t>
            </a:r>
            <a:endParaRPr lang="en-US" b="1" dirty="0"/>
          </a:p>
          <a:p>
            <a:endParaRPr lang="en-US" b="1" dirty="0"/>
          </a:p>
          <a:p>
            <a:r>
              <a:rPr lang="en-US" b="1" dirty="0"/>
              <a:t>Materials: </a:t>
            </a:r>
            <a:r>
              <a:rPr lang="en-US" dirty="0"/>
              <a:t>Paper and pen</a:t>
            </a:r>
          </a:p>
          <a:p>
            <a:endParaRPr lang="en-US" dirty="0"/>
          </a:p>
          <a:p>
            <a:r>
              <a:rPr lang="en-US" b="1" dirty="0"/>
              <a:t>Time:</a:t>
            </a:r>
            <a:r>
              <a:rPr lang="en-US" dirty="0"/>
              <a:t> 5 minutes at the beginning of class.</a:t>
            </a:r>
          </a:p>
          <a:p>
            <a:endParaRPr lang="en-US" dirty="0"/>
          </a:p>
          <a:p>
            <a:r>
              <a:rPr lang="en-US" b="1" dirty="0"/>
              <a:t>(Click): </a:t>
            </a:r>
            <a:r>
              <a:rPr lang="en-US" b="0" dirty="0"/>
              <a:t>How did you learn about. . . ? What was the quality of the information?</a:t>
            </a:r>
          </a:p>
          <a:p>
            <a:r>
              <a:rPr lang="en-US" b="1" dirty="0"/>
              <a:t>(Click): </a:t>
            </a:r>
          </a:p>
          <a:p>
            <a:pPr marL="171450" indent="-171450">
              <a:buFont typeface="Arial" panose="020B0604020202020204" pitchFamily="34" charset="0"/>
              <a:buChar char="•"/>
            </a:pPr>
            <a:r>
              <a:rPr lang="en-US" b="0" dirty="0"/>
              <a:t>Human reproduction (fertility, pregnancy, childbirth)</a:t>
            </a:r>
          </a:p>
          <a:p>
            <a:pPr marL="171450" indent="-171450">
              <a:buFont typeface="Arial" panose="020B0604020202020204" pitchFamily="34" charset="0"/>
              <a:buChar char="•"/>
            </a:pPr>
            <a:r>
              <a:rPr lang="en-US" b="0" dirty="0"/>
              <a:t>Sexually transmitted infections (</a:t>
            </a:r>
            <a:r>
              <a:rPr lang="en-US" b="0" dirty="0" err="1"/>
              <a:t>eg</a:t>
            </a:r>
            <a:r>
              <a:rPr lang="en-US" b="0" dirty="0"/>
              <a:t>. HPV, HIV, </a:t>
            </a:r>
            <a:r>
              <a:rPr lang="en-US" b="0" dirty="0" err="1"/>
              <a:t>etc</a:t>
            </a:r>
            <a:r>
              <a:rPr lang="en-US" b="0" dirty="0"/>
              <a:t>) </a:t>
            </a:r>
          </a:p>
          <a:p>
            <a:pPr marL="171450" indent="-171450">
              <a:buFont typeface="Arial" panose="020B0604020202020204" pitchFamily="34" charset="0"/>
              <a:buChar char="•"/>
            </a:pPr>
            <a:r>
              <a:rPr lang="en-US" b="0" dirty="0"/>
              <a:t>Which sexual behaviors are normal (How commonly or frequently do people engage in various behaviors)</a:t>
            </a:r>
          </a:p>
          <a:p>
            <a:pPr marL="171450" indent="-171450">
              <a:buFont typeface="Arial" panose="020B0604020202020204" pitchFamily="34" charset="0"/>
              <a:buChar char="•"/>
            </a:pPr>
            <a:r>
              <a:rPr lang="en-US" b="0" dirty="0"/>
              <a:t>Which sexual behaviors are appropriate (Which behaviors are legally or morally acceptable)</a:t>
            </a:r>
          </a:p>
          <a:p>
            <a:pPr marL="171450" indent="-171450">
              <a:buFont typeface="Arial" panose="020B0604020202020204" pitchFamily="34" charset="0"/>
              <a:buChar char="•"/>
            </a:pPr>
            <a:r>
              <a:rPr lang="en-US" b="0" dirty="0"/>
              <a:t>Sexual Consent</a:t>
            </a:r>
          </a:p>
          <a:p>
            <a:endParaRPr lang="en-US" b="0" dirty="0"/>
          </a:p>
          <a:p>
            <a:r>
              <a:rPr lang="en-US" b="1" dirty="0"/>
              <a:t>Directions:</a:t>
            </a:r>
            <a:r>
              <a:rPr lang="en-US" dirty="0"/>
              <a:t> Have students consider how they learned about various aspects of sex, including sexual anatomy, reproduction, sexual behavior, STIs, and consent. Inform them of the possible sources of information (listed</a:t>
            </a:r>
            <a:r>
              <a:rPr lang="en-US" baseline="0" dirty="0"/>
              <a:t> at the bottom of the notes here)</a:t>
            </a:r>
            <a:r>
              <a:rPr lang="en-US" dirty="0"/>
              <a:t>, and encourage them to consider others not listed. For each source of information, students should consider the quality of the information they received. To help them consider the quality, prompt them to consider whether they believe the information was accurate, whether they have come across contradictory information, whether the information has changed, or whether they have changed their own minds about the initial information. The point of this activity is not to endorse or deny the quality associated with any single channel of information but—rather—to prompt students to realize that they have learned many lessons about sexuality from many sources and that these sources vary in quality. </a:t>
            </a:r>
          </a:p>
          <a:p>
            <a:endParaRPr lang="en-US" dirty="0"/>
          </a:p>
          <a:p>
            <a:r>
              <a:rPr lang="en-US" b="1" dirty="0"/>
              <a:t>Discussion Questions:</a:t>
            </a:r>
            <a:r>
              <a:rPr lang="en-US" dirty="0"/>
              <a:t> Cautioning students that they do not have to share any specifics from their reflection, encourage them to offer insights gained from this reflection. During the large class discussion try to highlight the two take-home messages: First, students have learned many lessons about sexuality from many sources and that these sources vary in quality. Second, introduce the idea that this lecture will focus on a single channel of information—science. Science is not intended to prescribe morality or political aspects of sexuality. Instead, it is a way of understanding sexuality that can be objective and generalized. </a:t>
            </a:r>
          </a:p>
          <a:p>
            <a:endParaRPr lang="en-US" dirty="0"/>
          </a:p>
          <a:p>
            <a:pPr marL="0" algn="l" rtl="0" eaLnBrk="1" fontAlgn="t" latinLnBrk="0" hangingPunct="1">
              <a:spcBef>
                <a:spcPts val="0"/>
              </a:spcBef>
              <a:spcAft>
                <a:spcPts val="0"/>
              </a:spcAft>
            </a:pPr>
            <a:r>
              <a:rPr lang="en-US" b="1" baseline="0" dirty="0"/>
              <a:t>Possible Sources of Information: </a:t>
            </a:r>
            <a:r>
              <a:rPr lang="en-US" baseline="0" dirty="0"/>
              <a:t>Parents, Siblings, School Class, Friends, Internet Search, Religious Group, Religious Text, Personal Experience, Educational Program outside of normal schooling, Pornography, Magazine/Newspaper Articles, Research Reports.</a:t>
            </a:r>
          </a:p>
          <a:p>
            <a:pPr marL="0" algn="l" rtl="0" eaLnBrk="1" fontAlgn="t" latinLnBrk="0" hangingPunct="1">
              <a:spcBef>
                <a:spcPts val="0"/>
              </a:spcBef>
              <a:spcAft>
                <a:spcPts val="0"/>
              </a:spcAft>
            </a:pPr>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2</a:t>
            </a:fld>
            <a:endParaRPr lang="en-US"/>
          </a:p>
        </p:txBody>
      </p:sp>
    </p:spTree>
    <p:extLst>
      <p:ext uri="{BB962C8B-B14F-4D97-AF65-F5344CB8AC3E}">
        <p14:creationId xmlns:p14="http://schemas.microsoft.com/office/powerpoint/2010/main" val="22810175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b="1" dirty="0"/>
              <a:t>Classroom Assessment Technique (CAT): One-Minute Paper</a:t>
            </a:r>
          </a:p>
          <a:p>
            <a:endParaRPr lang="en-US" altLang="en-US" b="1" dirty="0"/>
          </a:p>
          <a:p>
            <a:r>
              <a:rPr lang="en-US" altLang="en-US" dirty="0"/>
              <a:t>If you are presenting the information on one class day, you might end the material about here. End your class time with a one-minute paper. </a:t>
            </a:r>
          </a:p>
          <a:p>
            <a:endParaRPr lang="en-US" altLang="en-US" dirty="0"/>
          </a:p>
          <a:p>
            <a:r>
              <a:rPr lang="en-US" altLang="en-US" dirty="0"/>
              <a:t>The Minute Paper tests how students are gaining knowledge, or not. The instructor ends class by asking students to write a brief response to the following questions: “What was the most important thing you learned during this class?” and “What important question remains unanswered?”</a:t>
            </a:r>
          </a:p>
          <a:p>
            <a:endParaRPr lang="en-US" altLang="en-US" dirty="0"/>
          </a:p>
          <a:p>
            <a:r>
              <a:rPr lang="en-US" altLang="en-US" dirty="0"/>
              <a:t>Have students briefly answer these questions in writing and turn them in. After class, assess students’ responses. At the beginning of the next class, go over any misunderstandings or relevant questions. </a:t>
            </a:r>
          </a:p>
          <a:p>
            <a:endParaRPr lang="en-US" altLang="en-US" dirty="0"/>
          </a:p>
          <a:p>
            <a:pPr eaLnBrk="1" hangingPunct="1">
              <a:spcBef>
                <a:spcPct val="0"/>
              </a:spcBef>
            </a:pPr>
            <a:r>
              <a:rPr lang="en-US" altLang="en-US" dirty="0"/>
              <a:t>If you do not conclude with this Classroom Assessment Technique (CAT), it would helpful to use another CAT. It could be in the form of a:</a:t>
            </a:r>
          </a:p>
          <a:p>
            <a:pPr lvl="1" eaLnBrk="1" hangingPunct="1">
              <a:spcBef>
                <a:spcPct val="0"/>
              </a:spcBef>
            </a:pPr>
            <a:r>
              <a:rPr lang="en-US" altLang="en-US" dirty="0"/>
              <a:t>Muddy point</a:t>
            </a:r>
          </a:p>
          <a:p>
            <a:pPr lvl="1" eaLnBrk="1" hangingPunct="1">
              <a:spcBef>
                <a:spcPct val="0"/>
              </a:spcBef>
            </a:pPr>
            <a:r>
              <a:rPr lang="en-US" altLang="en-US" dirty="0"/>
              <a:t>One-minute paper</a:t>
            </a:r>
          </a:p>
          <a:p>
            <a:pPr lvl="1" eaLnBrk="1" hangingPunct="1">
              <a:spcBef>
                <a:spcPct val="0"/>
              </a:spcBef>
            </a:pPr>
            <a:r>
              <a:rPr lang="en-US" altLang="en-US" dirty="0"/>
              <a:t>Background knowledge</a:t>
            </a:r>
          </a:p>
          <a:p>
            <a:pPr lvl="1" eaLnBrk="1" hangingPunct="1">
              <a:spcBef>
                <a:spcPct val="0"/>
              </a:spcBef>
            </a:pPr>
            <a:r>
              <a:rPr lang="en-US" altLang="en-US" dirty="0"/>
              <a:t>What’s the Principle?</a:t>
            </a:r>
          </a:p>
          <a:p>
            <a:pPr lvl="1" eaLnBrk="1" hangingPunct="1">
              <a:spcBef>
                <a:spcPct val="0"/>
              </a:spcBef>
            </a:pPr>
            <a:r>
              <a:rPr lang="en-US" altLang="en-US" dirty="0"/>
              <a:t>Defining features Matrix: </a:t>
            </a:r>
          </a:p>
          <a:p>
            <a:pPr eaLnBrk="1" hangingPunct="1">
              <a:spcBef>
                <a:spcPct val="0"/>
              </a:spcBef>
            </a:pPr>
            <a:r>
              <a:rPr lang="en-US" altLang="en-US" dirty="0"/>
              <a:t>For more information on CATs click here: </a:t>
            </a:r>
            <a:r>
              <a:rPr lang="en-US" altLang="en-US" dirty="0">
                <a:hlinkClick r:id="rId3"/>
              </a:rPr>
              <a:t>http://cft.vanderbilt.edu/guides-sub-pages/cats/</a:t>
            </a:r>
            <a:r>
              <a:rPr lang="en-US" altLang="en-US" dirty="0"/>
              <a:t> </a:t>
            </a:r>
          </a:p>
          <a:p>
            <a:endParaRPr lang="en-US" dirty="0">
              <a:latin typeface="Calibri" charset="0"/>
              <a:ea typeface="MS PGothic" charset="0"/>
            </a:endParaRPr>
          </a:p>
        </p:txBody>
      </p:sp>
      <p:sp>
        <p:nvSpPr>
          <p:cNvPr id="4" name="Slide Number Placeholder 3"/>
          <p:cNvSpPr>
            <a:spLocks noGrp="1"/>
          </p:cNvSpPr>
          <p:nvPr>
            <p:ph type="sldNum" sz="quarter" idx="10"/>
          </p:nvPr>
        </p:nvSpPr>
        <p:spPr/>
        <p:txBody>
          <a:bodyPr/>
          <a:lstStyle/>
          <a:p>
            <a:fld id="{E166D2E6-47B8-2B49-9F64-05B7D6C0A9A1}" type="slidenum">
              <a:rPr lang="en-US" smtClean="0">
                <a:solidFill>
                  <a:prstClr val="black"/>
                </a:solidFill>
              </a:rPr>
              <a:pPr/>
              <a:t>20</a:t>
            </a:fld>
            <a:endParaRPr lang="en-US">
              <a:solidFill>
                <a:prstClr val="black"/>
              </a:solidFill>
            </a:endParaRPr>
          </a:p>
        </p:txBody>
      </p:sp>
    </p:spTree>
    <p:extLst>
      <p:ext uri="{BB962C8B-B14F-4D97-AF65-F5344CB8AC3E}">
        <p14:creationId xmlns:p14="http://schemas.microsoft.com/office/powerpoint/2010/main" val="22003604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a:t>Photo Attribution Slide</a:t>
            </a:r>
          </a:p>
          <a:p>
            <a:pPr eaLnBrk="1" hangingPunct="1">
              <a:spcBef>
                <a:spcPct val="0"/>
              </a:spcBef>
            </a:pPr>
            <a:endParaRPr lang="en-US" altLang="en-US" dirty="0"/>
          </a:p>
        </p:txBody>
      </p:sp>
      <p:sp>
        <p:nvSpPr>
          <p:cNvPr id="153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FDA44F3A-632D-4216-83EB-551BFB1B6FBB}" type="slidenum">
              <a:rPr lang="en-US" altLang="en-US" smtClean="0">
                <a:solidFill>
                  <a:srgbClr val="000000"/>
                </a:solidFill>
                <a:ea typeface="MS PGothic" panose="020B0600070205080204" pitchFamily="34" charset="-128"/>
              </a:rPr>
              <a:pPr/>
              <a:t>22</a:t>
            </a:fld>
            <a:endParaRPr lang="en-US" altLang="en-US">
              <a:solidFill>
                <a:srgbClr val="000000"/>
              </a:solidFill>
              <a:ea typeface="MS PGothic" panose="020B0600070205080204" pitchFamily="34" charset="-128"/>
            </a:endParaRPr>
          </a:p>
        </p:txBody>
      </p:sp>
    </p:spTree>
    <p:extLst>
      <p:ext uri="{BB962C8B-B14F-4D97-AF65-F5344CB8AC3E}">
        <p14:creationId xmlns:p14="http://schemas.microsoft.com/office/powerpoint/2010/main" val="14809966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Photo Attribution Slide</a:t>
            </a:r>
          </a:p>
          <a:p>
            <a:pPr eaLnBrk="1" hangingPunct="1">
              <a:spcBef>
                <a:spcPct val="0"/>
              </a:spcBef>
            </a:pPr>
            <a:endParaRPr lang="en-US" altLang="en-US"/>
          </a:p>
        </p:txBody>
      </p:sp>
      <p:sp>
        <p:nvSpPr>
          <p:cNvPr id="153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FDA44F3A-632D-4216-83EB-551BFB1B6FBB}" type="slidenum">
              <a:rPr lang="en-US" altLang="en-US" smtClean="0">
                <a:solidFill>
                  <a:srgbClr val="000000"/>
                </a:solidFill>
                <a:ea typeface="MS PGothic" panose="020B0600070205080204" pitchFamily="34" charset="-128"/>
              </a:rPr>
              <a:pPr/>
              <a:t>23</a:t>
            </a:fld>
            <a:endParaRPr lang="en-US" altLang="en-US">
              <a:solidFill>
                <a:srgbClr val="000000"/>
              </a:solidFill>
              <a:ea typeface="MS PGothic" panose="020B0600070205080204" pitchFamily="34" charset="-128"/>
            </a:endParaRPr>
          </a:p>
        </p:txBody>
      </p:sp>
    </p:spTree>
    <p:extLst>
      <p:ext uri="{BB962C8B-B14F-4D97-AF65-F5344CB8AC3E}">
        <p14:creationId xmlns:p14="http://schemas.microsoft.com/office/powerpoint/2010/main" val="2046199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of this slide is</a:t>
            </a:r>
            <a:r>
              <a:rPr lang="en-US" baseline="0" dirty="0"/>
              <a:t> to provide students with an overview of the material that will be covered during the lecture.</a:t>
            </a:r>
          </a:p>
          <a:p>
            <a:endParaRPr lang="en-US" baseline="0" dirty="0"/>
          </a:p>
          <a:p>
            <a:r>
              <a:rPr lang="en-US" sz="1200" b="1" kern="1200" baseline="0" dirty="0">
                <a:solidFill>
                  <a:schemeClr val="tx1"/>
                </a:solidFill>
                <a:effectLst/>
                <a:latin typeface="+mn-lt"/>
                <a:ea typeface="+mn-ea"/>
                <a:cs typeface="+mn-cs"/>
              </a:rPr>
              <a:t>Technical Note: </a:t>
            </a:r>
            <a:r>
              <a:rPr lang="en-US" sz="1200" kern="1200" baseline="0" dirty="0">
                <a:solidFill>
                  <a:schemeClr val="tx1"/>
                </a:solidFill>
                <a:effectLst/>
                <a:latin typeface="+mn-lt"/>
                <a:ea typeface="+mn-ea"/>
                <a:cs typeface="+mn-cs"/>
              </a:rPr>
              <a:t>These slides may contain simple click animation so that you can focus students’ attention on a particular question, a selection of text, or an image and not have them be distracted by reading ahead. You can either preview the sequence of animation by going through the slides in slideshow view, visiting the animations tab, or reviewing the slide notes. In the notes you will see a cue - </a:t>
            </a:r>
            <a:r>
              <a:rPr lang="en-US" sz="1200" b="1" kern="1200" baseline="0" dirty="0">
                <a:solidFill>
                  <a:schemeClr val="tx1"/>
                </a:solidFill>
                <a:effectLst/>
                <a:latin typeface="+mn-lt"/>
                <a:ea typeface="+mn-ea"/>
                <a:cs typeface="+mn-cs"/>
              </a:rPr>
              <a:t>(Click) </a:t>
            </a:r>
            <a:r>
              <a:rPr lang="en-US" sz="1200" kern="1200" baseline="0" dirty="0">
                <a:solidFill>
                  <a:schemeClr val="tx1"/>
                </a:solidFill>
                <a:effectLst/>
                <a:latin typeface="+mn-lt"/>
                <a:ea typeface="+mn-ea"/>
                <a:cs typeface="+mn-cs"/>
              </a:rPr>
              <a:t>– that corresponds to each animation.</a:t>
            </a:r>
          </a:p>
          <a:p>
            <a:endParaRPr lang="en-US" sz="1200" kern="1200" baseline="0" dirty="0">
              <a:solidFill>
                <a:schemeClr val="tx1"/>
              </a:solidFill>
              <a:effectLst/>
              <a:latin typeface="+mn-lt"/>
              <a:ea typeface="+mn-ea"/>
              <a:cs typeface="+mn-cs"/>
            </a:endParaRPr>
          </a:p>
          <a:p>
            <a:r>
              <a:rPr lang="en-US" sz="1200" kern="1200" baseline="0" dirty="0">
                <a:solidFill>
                  <a:schemeClr val="tx1"/>
                </a:solidFill>
                <a:effectLst/>
                <a:latin typeface="+mn-lt"/>
                <a:ea typeface="+mn-ea"/>
                <a:cs typeface="+mn-cs"/>
              </a:rPr>
              <a:t>You will also find hyperlinks to outside videos at various places in the slides. These hyperlinks are embedded in text and indicated by color and in the notes section.</a:t>
            </a:r>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3</a:t>
            </a:fld>
            <a:endParaRPr lang="en-US"/>
          </a:p>
        </p:txBody>
      </p:sp>
    </p:spTree>
    <p:extLst>
      <p:ext uri="{BB962C8B-B14F-4D97-AF65-F5344CB8AC3E}">
        <p14:creationId xmlns:p14="http://schemas.microsoft.com/office/powerpoint/2010/main" val="9322131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purpose</a:t>
            </a:r>
            <a:r>
              <a:rPr lang="en-US" b="1" baseline="0" dirty="0"/>
              <a:t> of this slide </a:t>
            </a:r>
            <a:r>
              <a:rPr lang="en-US" baseline="0" dirty="0"/>
              <a:t>is to discuss Sex as a topic across History and Culture. </a:t>
            </a:r>
          </a:p>
          <a:p>
            <a:endParaRPr lang="en-US" dirty="0"/>
          </a:p>
          <a:p>
            <a:r>
              <a:rPr lang="en-US" dirty="0"/>
              <a:t>This is an opportunity to point out that sex is a topic that has been discussed (or NOT discussed) throughout history and across cultures.  This is an opportunity to acknowledge that the topic has been of concern throughout human history. </a:t>
            </a: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4</a:t>
            </a:fld>
            <a:endParaRPr lang="en-US"/>
          </a:p>
        </p:txBody>
      </p:sp>
    </p:spTree>
    <p:extLst>
      <p:ext uri="{BB962C8B-B14F-4D97-AF65-F5344CB8AC3E}">
        <p14:creationId xmlns:p14="http://schemas.microsoft.com/office/powerpoint/2010/main" val="1153191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a:t>
            </a:r>
            <a:r>
              <a:rPr lang="en-US" b="1" baseline="0" dirty="0"/>
              <a:t> purpose of this slide </a:t>
            </a:r>
            <a:r>
              <a:rPr lang="en-US" baseline="0" dirty="0"/>
              <a:t>is to introduce Alfred Kinsey.</a:t>
            </a:r>
            <a:endParaRPr lang="en-US" dirty="0"/>
          </a:p>
          <a:p>
            <a:endParaRPr lang="en-US" dirty="0"/>
          </a:p>
          <a:p>
            <a:r>
              <a:rPr lang="en-US" dirty="0"/>
              <a:t>Here, you can reinforce the notion that science aims to be objective and to remain aloof of political and moral reasoning about sexuality. It is descriptive rather than prescriptive. Using large and representative samples, researchers are able to generalize results and understand the prevalence of various sexual fantasies and behaviors. </a:t>
            </a:r>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5</a:t>
            </a:fld>
            <a:endParaRPr lang="en-US"/>
          </a:p>
        </p:txBody>
      </p:sp>
    </p:spTree>
    <p:extLst>
      <p:ext uri="{BB962C8B-B14F-4D97-AF65-F5344CB8AC3E}">
        <p14:creationId xmlns:p14="http://schemas.microsoft.com/office/powerpoint/2010/main" val="10037808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purpose of this slide </a:t>
            </a:r>
            <a:r>
              <a:rPr lang="en-US" b="0" dirty="0"/>
              <a:t>is to introduce the How would you research.</a:t>
            </a:r>
            <a:r>
              <a:rPr lang="en-US" b="0" baseline="0" dirty="0"/>
              <a:t> . . ? activity. </a:t>
            </a:r>
            <a:endParaRPr lang="en-US" b="1" dirty="0"/>
          </a:p>
          <a:p>
            <a:endParaRPr lang="en-US" b="1" dirty="0"/>
          </a:p>
          <a:p>
            <a:r>
              <a:rPr lang="en-US" b="1" dirty="0"/>
              <a:t>Materials: </a:t>
            </a:r>
            <a:r>
              <a:rPr lang="en-US" dirty="0"/>
              <a:t>Paper and pen</a:t>
            </a:r>
          </a:p>
          <a:p>
            <a:endParaRPr lang="en-US" dirty="0"/>
          </a:p>
          <a:p>
            <a:r>
              <a:rPr lang="en-US" b="1" dirty="0"/>
              <a:t>Time:</a:t>
            </a:r>
            <a:r>
              <a:rPr lang="en-US" dirty="0"/>
              <a:t> 10 minutes.</a:t>
            </a:r>
          </a:p>
          <a:p>
            <a:endParaRPr lang="en-US" dirty="0"/>
          </a:p>
          <a:p>
            <a:r>
              <a:rPr lang="en-US" b="1" dirty="0"/>
              <a:t>Directions: </a:t>
            </a:r>
            <a:r>
              <a:rPr lang="en-US" dirty="0"/>
              <a:t>Have students form small groups. Prompt them to choose one from among the three potential prompts shown on the slide. How would you research this phenomenon? The goal of this activity is to 1) get students to think about human sexuality from a scientific perspective and, 2) increase student appreciation of the difficulties of studying this topic because of the taboos associated with it. You can emphasize to them some important factors to consider: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Developing a hypothesis</a:t>
            </a:r>
          </a:p>
          <a:p>
            <a:pPr marL="171450" indent="-171450">
              <a:buFont typeface="Arial" panose="020B0604020202020204" pitchFamily="34" charset="0"/>
              <a:buChar char="•"/>
            </a:pPr>
            <a:r>
              <a:rPr lang="en-US" dirty="0"/>
              <a:t>Sampling</a:t>
            </a:r>
          </a:p>
          <a:p>
            <a:pPr marL="171450" indent="-171450">
              <a:buFont typeface="Arial" panose="020B0604020202020204" pitchFamily="34" charset="0"/>
              <a:buChar char="•"/>
            </a:pPr>
            <a:r>
              <a:rPr lang="en-US" dirty="0"/>
              <a:t>What types of measures might you use (biological, interview/survey, anonymous, </a:t>
            </a:r>
            <a:r>
              <a:rPr lang="en-US" dirty="0" err="1"/>
              <a:t>etc</a:t>
            </a:r>
            <a:r>
              <a:rPr lang="en-US" dirty="0"/>
              <a:t>)</a:t>
            </a:r>
          </a:p>
          <a:p>
            <a:pPr marL="171450" indent="-171450">
              <a:buFont typeface="Arial" panose="020B0604020202020204" pitchFamily="34" charset="0"/>
              <a:buChar char="•"/>
            </a:pPr>
            <a:r>
              <a:rPr lang="en-US" dirty="0"/>
              <a:t>How will you obtain honest responses?</a:t>
            </a:r>
          </a:p>
          <a:p>
            <a:pPr marL="171450" indent="-171450">
              <a:buFont typeface="Arial" panose="020B0604020202020204" pitchFamily="34" charset="0"/>
              <a:buChar char="•"/>
            </a:pPr>
            <a:r>
              <a:rPr lang="en-US" dirty="0"/>
              <a:t>Ethics</a:t>
            </a:r>
          </a:p>
          <a:p>
            <a:endParaRPr lang="en-US" i="1" dirty="0"/>
          </a:p>
          <a:p>
            <a:r>
              <a:rPr lang="en-US" b="1" i="0" dirty="0"/>
              <a:t>Discussion Questions: </a:t>
            </a:r>
            <a:r>
              <a:rPr lang="en-US" dirty="0"/>
              <a:t>Here is a list of possible debriefing questions for this activity. You can shorten the amount of in-class time spent on this activity by assigning a one-page reflection paper as homework. </a:t>
            </a:r>
          </a:p>
          <a:p>
            <a:r>
              <a:rPr lang="en-US" dirty="0"/>
              <a:t>What emerged from your group discussion that was surprising to you?</a:t>
            </a:r>
          </a:p>
          <a:p>
            <a:r>
              <a:rPr lang="en-US" dirty="0"/>
              <a:t>What did you learn about the difficulties of studying sex (as opposed to studying other topics in psychology)?</a:t>
            </a:r>
          </a:p>
          <a:p>
            <a:r>
              <a:rPr lang="en-US" dirty="0"/>
              <a:t>How important do you think it is that human sexuality is a topic that receives scientific/research attention? Why?</a:t>
            </a:r>
          </a:p>
          <a:p>
            <a:endParaRPr lang="en-US" dirty="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6</a:t>
            </a:fld>
            <a:endParaRPr lang="en-US"/>
          </a:p>
        </p:txBody>
      </p:sp>
    </p:spTree>
    <p:extLst>
      <p:ext uri="{BB962C8B-B14F-4D97-AF65-F5344CB8AC3E}">
        <p14:creationId xmlns:p14="http://schemas.microsoft.com/office/powerpoint/2010/main" val="8411646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of this slide is</a:t>
            </a:r>
            <a:r>
              <a:rPr lang="en-US" baseline="0" dirty="0"/>
              <a:t> to provide students with an overview of the material that will be covered during the lecture.</a:t>
            </a:r>
          </a:p>
          <a:p>
            <a:endParaRPr lang="en-US" baseline="0" dirty="0"/>
          </a:p>
          <a:p>
            <a:r>
              <a:rPr lang="en-US" sz="1200" b="1" kern="1200" baseline="0" dirty="0">
                <a:solidFill>
                  <a:schemeClr val="tx1"/>
                </a:solidFill>
                <a:effectLst/>
                <a:latin typeface="+mn-lt"/>
                <a:ea typeface="+mn-ea"/>
                <a:cs typeface="+mn-cs"/>
              </a:rPr>
              <a:t>Technical Note: </a:t>
            </a:r>
            <a:r>
              <a:rPr lang="en-US" sz="1200" kern="1200" baseline="0" dirty="0">
                <a:solidFill>
                  <a:schemeClr val="tx1"/>
                </a:solidFill>
                <a:effectLst/>
                <a:latin typeface="+mn-lt"/>
                <a:ea typeface="+mn-ea"/>
                <a:cs typeface="+mn-cs"/>
              </a:rPr>
              <a:t>These slides may contain simple click animation so that you can focus students’ attention on a particular question, a selection of text, or an image and not have them be distracted by reading ahead. You can either preview the sequence of animation by going through the slides in slideshow view, visiting the animations tab, or reviewing the slide notes. In the notes you will see a cue - </a:t>
            </a:r>
            <a:r>
              <a:rPr lang="en-US" sz="1200" b="1" kern="1200" baseline="0" dirty="0">
                <a:solidFill>
                  <a:schemeClr val="tx1"/>
                </a:solidFill>
                <a:effectLst/>
                <a:latin typeface="+mn-lt"/>
                <a:ea typeface="+mn-ea"/>
                <a:cs typeface="+mn-cs"/>
              </a:rPr>
              <a:t>(Click) </a:t>
            </a:r>
            <a:r>
              <a:rPr lang="en-US" sz="1200" kern="1200" baseline="0" dirty="0">
                <a:solidFill>
                  <a:schemeClr val="tx1"/>
                </a:solidFill>
                <a:effectLst/>
                <a:latin typeface="+mn-lt"/>
                <a:ea typeface="+mn-ea"/>
                <a:cs typeface="+mn-cs"/>
              </a:rPr>
              <a:t>– that corresponds to each animation.</a:t>
            </a:r>
          </a:p>
          <a:p>
            <a:endParaRPr lang="en-US" sz="1200" kern="1200" baseline="0" dirty="0">
              <a:solidFill>
                <a:schemeClr val="tx1"/>
              </a:solidFill>
              <a:effectLst/>
              <a:latin typeface="+mn-lt"/>
              <a:ea typeface="+mn-ea"/>
              <a:cs typeface="+mn-cs"/>
            </a:endParaRPr>
          </a:p>
          <a:p>
            <a:r>
              <a:rPr lang="en-US" sz="1200" kern="1200" baseline="0" dirty="0">
                <a:solidFill>
                  <a:schemeClr val="tx1"/>
                </a:solidFill>
                <a:effectLst/>
                <a:latin typeface="+mn-lt"/>
                <a:ea typeface="+mn-ea"/>
                <a:cs typeface="+mn-cs"/>
              </a:rPr>
              <a:t>You will also find hyperlinks to outside videos at various places in the slides. These hyperlinks are embedded in text and indicated by color and in the notes section.</a:t>
            </a:r>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7</a:t>
            </a:fld>
            <a:endParaRPr lang="en-US"/>
          </a:p>
        </p:txBody>
      </p:sp>
    </p:spTree>
    <p:extLst>
      <p:ext uri="{BB962C8B-B14F-4D97-AF65-F5344CB8AC3E}">
        <p14:creationId xmlns:p14="http://schemas.microsoft.com/office/powerpoint/2010/main" val="42541575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purpose</a:t>
            </a:r>
            <a:r>
              <a:rPr lang="en-US" b="1" baseline="0" dirty="0"/>
              <a:t> of this slide</a:t>
            </a:r>
            <a:r>
              <a:rPr lang="en-US" baseline="0" dirty="0"/>
              <a:t> is to define a few key terms regarding human sexuality. </a:t>
            </a:r>
            <a:endParaRPr lang="en-US" dirty="0"/>
          </a:p>
          <a:p>
            <a:endParaRPr lang="en-US" dirty="0"/>
          </a:p>
          <a:p>
            <a:r>
              <a:rPr lang="en-US" dirty="0"/>
              <a:t>Here, you define 3 key terms: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Sex</a:t>
            </a:r>
            <a:r>
              <a:rPr lang="en-US" sz="1200" kern="1200" dirty="0">
                <a:solidFill>
                  <a:schemeClr val="tx1"/>
                </a:solidFill>
                <a:effectLst/>
                <a:latin typeface="+mn-lt"/>
                <a:ea typeface="+mn-ea"/>
                <a:cs typeface="+mn-cs"/>
              </a:rPr>
              <a:t> = biological sex. The sexual and reproductive organs that a person is born with.</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Gender</a:t>
            </a:r>
            <a:r>
              <a:rPr lang="en-US" sz="1200" kern="1200" dirty="0">
                <a:solidFill>
                  <a:schemeClr val="tx1"/>
                </a:solidFill>
                <a:effectLst/>
                <a:latin typeface="+mn-lt"/>
                <a:ea typeface="+mn-ea"/>
                <a:cs typeface="+mn-cs"/>
              </a:rPr>
              <a:t> = the psychological representation of biological sex. Traditionally, this means an understanding of the behaviors associated with masculinity and femininity. You can ask students to provide stereotypical examples of these such as: Emotions (</a:t>
            </a:r>
            <a:r>
              <a:rPr lang="en-US" sz="1200" kern="1200" dirty="0" err="1">
                <a:solidFill>
                  <a:schemeClr val="tx1"/>
                </a:solidFill>
                <a:effectLst/>
                <a:latin typeface="+mn-lt"/>
                <a:ea typeface="+mn-ea"/>
                <a:cs typeface="+mn-cs"/>
              </a:rPr>
              <a:t>eg</a:t>
            </a:r>
            <a:r>
              <a:rPr lang="en-US" sz="1200" kern="1200" dirty="0">
                <a:solidFill>
                  <a:schemeClr val="tx1"/>
                </a:solidFill>
                <a:effectLst/>
                <a:latin typeface="+mn-lt"/>
                <a:ea typeface="+mn-ea"/>
                <a:cs typeface="+mn-cs"/>
              </a:rPr>
              <a:t>. boys don’t cry), Physical Appearance (</a:t>
            </a:r>
            <a:r>
              <a:rPr lang="en-US" sz="1200" kern="1200" dirty="0" err="1">
                <a:solidFill>
                  <a:schemeClr val="tx1"/>
                </a:solidFill>
                <a:effectLst/>
                <a:latin typeface="+mn-lt"/>
                <a:ea typeface="+mn-ea"/>
                <a:cs typeface="+mn-cs"/>
              </a:rPr>
              <a:t>egs</a:t>
            </a:r>
            <a:r>
              <a:rPr lang="en-US" sz="1200" kern="1200" dirty="0">
                <a:solidFill>
                  <a:schemeClr val="tx1"/>
                </a:solidFill>
                <a:effectLst/>
                <a:latin typeface="+mn-lt"/>
                <a:ea typeface="+mn-ea"/>
                <a:cs typeface="+mn-cs"/>
              </a:rPr>
              <a:t>. girls wear skirts, girls have long hair), or Work (women can cook, men make better combat soldiers). It is important to point out that a person can identify to a greater or lesser degree with masculinity or femininity. Gender</a:t>
            </a:r>
            <a:r>
              <a:rPr lang="en-US" sz="1200" kern="1200" baseline="0" dirty="0">
                <a:solidFill>
                  <a:schemeClr val="tx1"/>
                </a:solidFill>
                <a:effectLst/>
                <a:latin typeface="+mn-lt"/>
                <a:ea typeface="+mn-ea"/>
                <a:cs typeface="+mn-cs"/>
              </a:rPr>
              <a:t> can also be fluid </a:t>
            </a:r>
            <a:r>
              <a:rPr lang="en-US" sz="1200" kern="1200" baseline="0">
                <a:solidFill>
                  <a:schemeClr val="tx1"/>
                </a:solidFill>
                <a:effectLst/>
                <a:latin typeface="+mn-lt"/>
                <a:ea typeface="+mn-ea"/>
                <a:cs typeface="+mn-cs"/>
              </a:rPr>
              <a:t>and oscillate </a:t>
            </a:r>
            <a:r>
              <a:rPr lang="en-US" sz="1200" kern="1200" baseline="0" dirty="0">
                <a:solidFill>
                  <a:schemeClr val="tx1"/>
                </a:solidFill>
                <a:effectLst/>
                <a:latin typeface="+mn-lt"/>
                <a:ea typeface="+mn-ea"/>
                <a:cs typeface="+mn-cs"/>
              </a:rPr>
              <a:t>between the masculine and the feminine. </a:t>
            </a:r>
            <a:endParaRPr lang="en-US" dirty="0"/>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Sexual Orientation</a:t>
            </a:r>
            <a:r>
              <a:rPr lang="en-US" sz="1200" kern="1200" dirty="0">
                <a:solidFill>
                  <a:schemeClr val="tx1"/>
                </a:solidFill>
                <a:effectLst/>
                <a:latin typeface="+mn-lt"/>
                <a:ea typeface="+mn-ea"/>
                <a:cs typeface="+mn-cs"/>
              </a:rPr>
              <a:t> = this refers to the object of a person’s sexual attraction. It is widely agreed that sexual orientation exists on a continuum from same sex attraction (homosexuality) to both sex attraction (bi-sexuality) to opposite sex attraction (heterosexuality). </a:t>
            </a:r>
            <a:endParaRPr lang="en-US" dirty="0"/>
          </a:p>
          <a:p>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8</a:t>
            </a:fld>
            <a:endParaRPr lang="en-US"/>
          </a:p>
        </p:txBody>
      </p:sp>
    </p:spTree>
    <p:extLst>
      <p:ext uri="{BB962C8B-B14F-4D97-AF65-F5344CB8AC3E}">
        <p14:creationId xmlns:p14="http://schemas.microsoft.com/office/powerpoint/2010/main" val="17933595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of this slide is</a:t>
            </a:r>
            <a:r>
              <a:rPr lang="en-US" baseline="0" dirty="0"/>
              <a:t> to provide students with an overview of the material that will be covered during the lecture.</a:t>
            </a:r>
          </a:p>
          <a:p>
            <a:endParaRPr lang="en-US" baseline="0" dirty="0"/>
          </a:p>
          <a:p>
            <a:r>
              <a:rPr lang="en-US" sz="1200" b="1" kern="1200" baseline="0" dirty="0">
                <a:solidFill>
                  <a:schemeClr val="tx1"/>
                </a:solidFill>
                <a:effectLst/>
                <a:latin typeface="+mn-lt"/>
                <a:ea typeface="+mn-ea"/>
                <a:cs typeface="+mn-cs"/>
              </a:rPr>
              <a:t>Technical Note: </a:t>
            </a:r>
            <a:r>
              <a:rPr lang="en-US" sz="1200" kern="1200" baseline="0" dirty="0">
                <a:solidFill>
                  <a:schemeClr val="tx1"/>
                </a:solidFill>
                <a:effectLst/>
                <a:latin typeface="+mn-lt"/>
                <a:ea typeface="+mn-ea"/>
                <a:cs typeface="+mn-cs"/>
              </a:rPr>
              <a:t>These slides may contain simple click animation so that you can focus students’ attention on a particular question, a selection of text, or an image and not have them be distracted by reading ahead. You can either preview the sequence of animation by going through the slides in slideshow view, visiting the animations tab, or reviewing the slide notes. In the notes you will see a cue - </a:t>
            </a:r>
            <a:r>
              <a:rPr lang="en-US" sz="1200" b="1" kern="1200" baseline="0" dirty="0">
                <a:solidFill>
                  <a:schemeClr val="tx1"/>
                </a:solidFill>
                <a:effectLst/>
                <a:latin typeface="+mn-lt"/>
                <a:ea typeface="+mn-ea"/>
                <a:cs typeface="+mn-cs"/>
              </a:rPr>
              <a:t>(Click) </a:t>
            </a:r>
            <a:r>
              <a:rPr lang="en-US" sz="1200" kern="1200" baseline="0" dirty="0">
                <a:solidFill>
                  <a:schemeClr val="tx1"/>
                </a:solidFill>
                <a:effectLst/>
                <a:latin typeface="+mn-lt"/>
                <a:ea typeface="+mn-ea"/>
                <a:cs typeface="+mn-cs"/>
              </a:rPr>
              <a:t>– that corresponds to each animation.</a:t>
            </a:r>
          </a:p>
          <a:p>
            <a:endParaRPr lang="en-US" sz="1200" kern="1200" baseline="0" dirty="0">
              <a:solidFill>
                <a:schemeClr val="tx1"/>
              </a:solidFill>
              <a:effectLst/>
              <a:latin typeface="+mn-lt"/>
              <a:ea typeface="+mn-ea"/>
              <a:cs typeface="+mn-cs"/>
            </a:endParaRPr>
          </a:p>
          <a:p>
            <a:r>
              <a:rPr lang="en-US" sz="1200" kern="1200" baseline="0" dirty="0">
                <a:solidFill>
                  <a:schemeClr val="tx1"/>
                </a:solidFill>
                <a:effectLst/>
                <a:latin typeface="+mn-lt"/>
                <a:ea typeface="+mn-ea"/>
                <a:cs typeface="+mn-cs"/>
              </a:rPr>
              <a:t>You will also find hyperlinks to outside videos at various places in the slides. These hyperlinks are embedded in text and indicated by color and in the notes section.</a:t>
            </a:r>
            <a:endParaRPr lang="en-US" dirty="0"/>
          </a:p>
        </p:txBody>
      </p:sp>
      <p:sp>
        <p:nvSpPr>
          <p:cNvPr id="4" name="Slide Number Placeholder 3"/>
          <p:cNvSpPr>
            <a:spLocks noGrp="1"/>
          </p:cNvSpPr>
          <p:nvPr>
            <p:ph type="sldNum" sz="quarter" idx="10"/>
          </p:nvPr>
        </p:nvSpPr>
        <p:spPr/>
        <p:txBody>
          <a:bodyPr/>
          <a:lstStyle/>
          <a:p>
            <a:fld id="{E166D2E6-47B8-2B49-9F64-05B7D6C0A9A1}" type="slidenum">
              <a:rPr lang="en-US" smtClean="0"/>
              <a:t>9</a:t>
            </a:fld>
            <a:endParaRPr lang="en-US"/>
          </a:p>
        </p:txBody>
      </p:sp>
    </p:spTree>
    <p:extLst>
      <p:ext uri="{BB962C8B-B14F-4D97-AF65-F5344CB8AC3E}">
        <p14:creationId xmlns:p14="http://schemas.microsoft.com/office/powerpoint/2010/main" val="1222578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E570213-7DB2-C640-AFED-E7C883478DD0}" type="datetimeFigureOut">
              <a:rPr lang="en-US" smtClean="0"/>
              <a:t>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42632654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570213-7DB2-C640-AFED-E7C883478DD0}" type="datetimeFigureOut">
              <a:rPr lang="en-US" smtClean="0"/>
              <a:t>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230225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570213-7DB2-C640-AFED-E7C883478DD0}" type="datetimeFigureOut">
              <a:rPr lang="en-US" smtClean="0"/>
              <a:t>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13131037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570213-7DB2-C640-AFED-E7C883478DD0}" type="datetimeFigureOut">
              <a:rPr lang="en-US" smtClean="0"/>
              <a:t>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57105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570213-7DB2-C640-AFED-E7C883478DD0}" type="datetimeFigureOut">
              <a:rPr lang="en-US" smtClean="0"/>
              <a:t>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27120755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E570213-7DB2-C640-AFED-E7C883478DD0}" type="datetimeFigureOut">
              <a:rPr lang="en-US" smtClean="0"/>
              <a:t>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19462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E570213-7DB2-C640-AFED-E7C883478DD0}" type="datetimeFigureOut">
              <a:rPr lang="en-US" smtClean="0"/>
              <a:t>2/6/2018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4206253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E570213-7DB2-C640-AFED-E7C883478DD0}" type="datetimeFigureOut">
              <a:rPr lang="en-US" smtClean="0"/>
              <a:t>2/6/2018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3948035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570213-7DB2-C640-AFED-E7C883478DD0}" type="datetimeFigureOut">
              <a:rPr lang="en-US" smtClean="0"/>
              <a:t>2/6/2018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1931863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E570213-7DB2-C640-AFED-E7C883478DD0}" type="datetimeFigureOut">
              <a:rPr lang="en-US" smtClean="0"/>
              <a:t>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1634160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E570213-7DB2-C640-AFED-E7C883478DD0}" type="datetimeFigureOut">
              <a:rPr lang="en-US" smtClean="0"/>
              <a:t>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F1C49D-F83F-7647-8B15-453165DDBFD1}" type="slidenum">
              <a:rPr lang="en-US" smtClean="0"/>
              <a:t>‹#›</a:t>
            </a:fld>
            <a:endParaRPr lang="en-US"/>
          </a:p>
        </p:txBody>
      </p:sp>
    </p:spTree>
    <p:extLst>
      <p:ext uri="{BB962C8B-B14F-4D97-AF65-F5344CB8AC3E}">
        <p14:creationId xmlns:p14="http://schemas.microsoft.com/office/powerpoint/2010/main" val="327438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570213-7DB2-C640-AFED-E7C883478DD0}" type="datetimeFigureOut">
              <a:rPr lang="en-US" smtClean="0"/>
              <a:t>2/6/2018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F1C49D-F83F-7647-8B15-453165DDBFD1}" type="slidenum">
              <a:rPr lang="en-US" smtClean="0"/>
              <a:t>‹#›</a:t>
            </a:fld>
            <a:endParaRPr lang="en-US"/>
          </a:p>
        </p:txBody>
      </p:sp>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285875" y="299891"/>
            <a:ext cx="400925" cy="546247"/>
          </a:xfrm>
          <a:prstGeom prst="rect">
            <a:avLst/>
          </a:prstGeom>
          <a:noFill/>
        </p:spPr>
      </p:pic>
    </p:spTree>
    <p:extLst>
      <p:ext uri="{BB962C8B-B14F-4D97-AF65-F5344CB8AC3E}">
        <p14:creationId xmlns:p14="http://schemas.microsoft.com/office/powerpoint/2010/main" val="29467232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4.xml"/><Relationship Id="rId1" Type="http://schemas.openxmlformats.org/officeDocument/2006/relationships/vmlDrawing" Target="../drawings/vmlDrawing1.vml"/><Relationship Id="rId4" Type="http://schemas.openxmlformats.org/officeDocument/2006/relationships/image" Target="../media/image19.wmf"/></Relationships>
</file>

<file path=ppt/slides/_rels/slide22.xml.rels><?xml version="1.0" encoding="UTF-8" standalone="yes"?>
<Relationships xmlns="http://schemas.openxmlformats.org/package/2006/relationships"><Relationship Id="rId8" Type="http://schemas.openxmlformats.org/officeDocument/2006/relationships/hyperlink" Target="https://creativecommons.org/publicdomain/zero/1.0/deed.en" TargetMode="External"/><Relationship Id="rId13" Type="http://schemas.openxmlformats.org/officeDocument/2006/relationships/hyperlink" Target="https://creativecommons.org/licenses/by-sa/4.0/" TargetMode="External"/><Relationship Id="rId3" Type="http://schemas.openxmlformats.org/officeDocument/2006/relationships/hyperlink" Target="https://www.flickr.com/photos/mmenal/6334562650" TargetMode="External"/><Relationship Id="rId7" Type="http://schemas.openxmlformats.org/officeDocument/2006/relationships/hyperlink" Target="https://pixabay.com/en/shadow-personal-man-woman-naked-1992602/" TargetMode="External"/><Relationship Id="rId12" Type="http://schemas.openxmlformats.org/officeDocument/2006/relationships/hyperlink" Target="https://commons.wikimedia.org/wiki/File:Lukas_Avendano-Mario_Patino-Performance_Art-Arte_de_en_accion-Mexico-14.jpg#/media/File:Lukas_Avendano-Mario_Patino-Performance_Art-Arte_de_en_accion-Mexico-14.jpg"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commons.wikimedia.org/wiki/File:Alfred_Kinsey_1955.jpg#/media/File:Alfred_Kinsey_1955.jpg" TargetMode="External"/><Relationship Id="rId11" Type="http://schemas.openxmlformats.org/officeDocument/2006/relationships/hyperlink" Target="https://commons.wikimedia.org/wiki/File:Marble_statue_of_Hermaphroditus._House_of_Loreius_Tiburtinus._Pompeii2.JPG#/media/File:Marble_statue_of_Hermaphroditus._House_of_Loreius_Tiburtinus._Pompeii2.JPG" TargetMode="External"/><Relationship Id="rId5" Type="http://schemas.openxmlformats.org/officeDocument/2006/relationships/hyperlink" Target="https://en.wikipedia.org/wiki/The_Stolen_Kiss_(Fragonard)#/media/File:Jean-Honor%C3%A9_Fragonard_-_The_Stolen_Kiss.jpg" TargetMode="External"/><Relationship Id="rId10" Type="http://schemas.openxmlformats.org/officeDocument/2006/relationships/hyperlink" Target="https://creativecommons.org/licenses/by-nc-nd/2.0/" TargetMode="External"/><Relationship Id="rId4" Type="http://schemas.openxmlformats.org/officeDocument/2006/relationships/hyperlink" Target="https://creativecommons.org/licenses/by-sa/2.0/" TargetMode="External"/><Relationship Id="rId9" Type="http://schemas.openxmlformats.org/officeDocument/2006/relationships/hyperlink" Target="https://www.flickr.com/photos/48363167@N02/5477635593/" TargetMode="External"/><Relationship Id="rId14" Type="http://schemas.openxmlformats.org/officeDocument/2006/relationships/hyperlink" Target="https://pixabay.com/en/rainbow-flag-gay-symbol-pride-828920/"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pixabay.com/en/hand-woman-female-nude-fear-1832921/" TargetMode="External"/><Relationship Id="rId3" Type="http://schemas.openxmlformats.org/officeDocument/2006/relationships/hyperlink" Target="https://www.flickr.com/photos/jronaldlee/4318874024" TargetMode="External"/><Relationship Id="rId7" Type="http://schemas.openxmlformats.org/officeDocument/2006/relationships/hyperlink" Target="http://www.kcsarc.org/pop/laws"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hyperlink" Target="https://creativecommons.org/publicdomain/zero/1.0/deed.en" TargetMode="External"/><Relationship Id="rId5" Type="http://schemas.openxmlformats.org/officeDocument/2006/relationships/hyperlink" Target="https://pixabay.com/en/africa-people-of-uganda-couples-2654370/" TargetMode="External"/><Relationship Id="rId10" Type="http://schemas.openxmlformats.org/officeDocument/2006/relationships/hyperlink" Target="http://creativecommons.org/publicdomain/zero/1.0/" TargetMode="External"/><Relationship Id="rId4" Type="http://schemas.openxmlformats.org/officeDocument/2006/relationships/hyperlink" Target="https://creativecommons.org/licenses/by/2.0/" TargetMode="External"/><Relationship Id="rId9" Type="http://schemas.openxmlformats.org/officeDocument/2006/relationships/hyperlink" Target="http://www.freestockphotos.biz/stockphoto/16624"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47978"/>
            <a:ext cx="8792308" cy="1518730"/>
          </a:xfrm>
        </p:spPr>
        <p:txBody>
          <a:bodyPr>
            <a:normAutofit/>
          </a:bodyPr>
          <a:lstStyle/>
          <a:p>
            <a:r>
              <a:rPr lang="en-US" sz="4000" b="1"/>
              <a:t>The </a:t>
            </a:r>
            <a:r>
              <a:rPr lang="en-US" sz="4000" b="1" smtClean="0"/>
              <a:t>Psychology </a:t>
            </a:r>
            <a:r>
              <a:rPr lang="en-US" sz="4000" b="1" dirty="0"/>
              <a:t>of Human Sexuality</a:t>
            </a:r>
          </a:p>
        </p:txBody>
      </p:sp>
      <p:sp>
        <p:nvSpPr>
          <p:cNvPr id="3" name="Subtitle 2"/>
          <p:cNvSpPr>
            <a:spLocks noGrp="1"/>
          </p:cNvSpPr>
          <p:nvPr>
            <p:ph type="subTitle" idx="1"/>
          </p:nvPr>
        </p:nvSpPr>
        <p:spPr>
          <a:xfrm>
            <a:off x="1541583" y="5075219"/>
            <a:ext cx="6060831" cy="1059270"/>
          </a:xfrm>
        </p:spPr>
        <p:txBody>
          <a:bodyPr>
            <a:normAutofit/>
          </a:bodyPr>
          <a:lstStyle/>
          <a:p>
            <a:r>
              <a:rPr lang="en-US" sz="2800" dirty="0"/>
              <a:t>[Professor Name]</a:t>
            </a:r>
          </a:p>
          <a:p>
            <a:r>
              <a:rPr lang="en-US" sz="2800" dirty="0"/>
              <a:t>[Class Section Number]</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8294" y="6132894"/>
            <a:ext cx="1227411" cy="429442"/>
          </a:xfrm>
          <a:prstGeom prst="rect">
            <a:avLst/>
          </a:prstGeom>
        </p:spPr>
      </p:pic>
      <p:pic>
        <p:nvPicPr>
          <p:cNvPr id="4" name="Picture 3">
            <a:extLst>
              <a:ext uri="{FF2B5EF4-FFF2-40B4-BE49-F238E27FC236}">
                <a16:creationId xmlns="" xmlns:a16="http://schemas.microsoft.com/office/drawing/2014/main" id="{5469B270-4517-46DD-8698-745C90302A39}"/>
              </a:ext>
            </a:extLst>
          </p:cNvPr>
          <p:cNvPicPr>
            <a:picLocks noChangeAspect="1"/>
          </p:cNvPicPr>
          <p:nvPr/>
        </p:nvPicPr>
        <p:blipFill>
          <a:blip r:embed="rId4"/>
          <a:stretch>
            <a:fillRect/>
          </a:stretch>
        </p:blipFill>
        <p:spPr>
          <a:xfrm>
            <a:off x="1866897" y="1457139"/>
            <a:ext cx="5410202" cy="3601166"/>
          </a:xfrm>
          <a:prstGeom prst="rect">
            <a:avLst/>
          </a:prstGeom>
        </p:spPr>
      </p:pic>
    </p:spTree>
    <p:extLst>
      <p:ext uri="{BB962C8B-B14F-4D97-AF65-F5344CB8AC3E}">
        <p14:creationId xmlns:p14="http://schemas.microsoft.com/office/powerpoint/2010/main" val="253033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4FFA7193-71A4-46EE-AA2C-64538C138B62}"/>
              </a:ext>
            </a:extLst>
          </p:cNvPr>
          <p:cNvPicPr>
            <a:picLocks noChangeAspect="1"/>
          </p:cNvPicPr>
          <p:nvPr/>
        </p:nvPicPr>
        <p:blipFill>
          <a:blip r:embed="rId3"/>
          <a:stretch>
            <a:fillRect/>
          </a:stretch>
        </p:blipFill>
        <p:spPr>
          <a:xfrm>
            <a:off x="983876" y="1365683"/>
            <a:ext cx="7238588" cy="4818185"/>
          </a:xfrm>
          <a:prstGeom prst="rect">
            <a:avLst/>
          </a:prstGeom>
        </p:spPr>
      </p:pic>
      <p:sp>
        <p:nvSpPr>
          <p:cNvPr id="5" name="Title 1"/>
          <p:cNvSpPr txBox="1">
            <a:spLocks/>
          </p:cNvSpPr>
          <p:nvPr/>
        </p:nvSpPr>
        <p:spPr>
          <a:xfrm>
            <a:off x="488370" y="222683"/>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What is Normal?: Biology</a:t>
            </a:r>
          </a:p>
        </p:txBody>
      </p:sp>
    </p:spTree>
    <p:extLst>
      <p:ext uri="{BB962C8B-B14F-4D97-AF65-F5344CB8AC3E}">
        <p14:creationId xmlns:p14="http://schemas.microsoft.com/office/powerpoint/2010/main" val="21076882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488370" y="222683"/>
            <a:ext cx="8229600" cy="1143000"/>
          </a:xfrm>
          <a:prstGeom prst="rect">
            <a:avLst/>
          </a:prstGeom>
        </p:spPr>
        <p:txBody>
          <a:bodyPr vert="horz" lIns="91440" tIns="45720" rIns="91440" bIns="45720" rtlCol="0" anchor="ctr">
            <a:normAutofit fontScale="925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What is Normal?: </a:t>
            </a:r>
          </a:p>
          <a:p>
            <a:r>
              <a:rPr lang="en-US" b="1" u="sng" dirty="0"/>
              <a:t>Across Cultures</a:t>
            </a:r>
          </a:p>
        </p:txBody>
      </p:sp>
      <p:pic>
        <p:nvPicPr>
          <p:cNvPr id="3" name="Picture 2"/>
          <p:cNvPicPr>
            <a:picLocks noChangeAspect="1"/>
          </p:cNvPicPr>
          <p:nvPr/>
        </p:nvPicPr>
        <p:blipFill>
          <a:blip r:embed="rId3"/>
          <a:stretch>
            <a:fillRect/>
          </a:stretch>
        </p:blipFill>
        <p:spPr>
          <a:xfrm>
            <a:off x="1364843" y="1807202"/>
            <a:ext cx="6924675" cy="4200525"/>
          </a:xfrm>
          <a:prstGeom prst="rect">
            <a:avLst/>
          </a:prstGeom>
        </p:spPr>
      </p:pic>
      <p:pic>
        <p:nvPicPr>
          <p:cNvPr id="10" name="Content Placeholder 9"/>
          <p:cNvPicPr>
            <a:picLocks noGrp="1" noChangeAspect="1"/>
          </p:cNvPicPr>
          <p:nvPr>
            <p:ph sz="half" idx="2"/>
          </p:nvPr>
        </p:nvPicPr>
        <p:blipFill>
          <a:blip r:embed="rId4"/>
          <a:stretch>
            <a:fillRect/>
          </a:stretch>
        </p:blipFill>
        <p:spPr>
          <a:xfrm>
            <a:off x="726887" y="1417523"/>
            <a:ext cx="7752566" cy="4979882"/>
          </a:xfrm>
          <a:prstGeom prst="rect">
            <a:avLst/>
          </a:prstGeom>
        </p:spPr>
      </p:pic>
    </p:spTree>
    <p:extLst>
      <p:ext uri="{BB962C8B-B14F-4D97-AF65-F5344CB8AC3E}">
        <p14:creationId xmlns:p14="http://schemas.microsoft.com/office/powerpoint/2010/main" val="2879367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 xmlns:a16="http://schemas.microsoft.com/office/drawing/2014/main" id="{58852E3C-67DA-4895-96FE-44E2440A6214}"/>
              </a:ext>
            </a:extLst>
          </p:cNvPr>
          <p:cNvPicPr>
            <a:picLocks noGrp="1" noChangeAspect="1"/>
          </p:cNvPicPr>
          <p:nvPr>
            <p:ph idx="1"/>
          </p:nvPr>
        </p:nvPicPr>
        <p:blipFill>
          <a:blip r:embed="rId3"/>
          <a:stretch>
            <a:fillRect/>
          </a:stretch>
        </p:blipFill>
        <p:spPr>
          <a:xfrm>
            <a:off x="770852" y="1478888"/>
            <a:ext cx="7664635" cy="4707599"/>
          </a:xfrm>
          <a:prstGeom prst="rect">
            <a:avLst/>
          </a:prstGeom>
        </p:spPr>
      </p:pic>
      <p:sp>
        <p:nvSpPr>
          <p:cNvPr id="5" name="Title 1"/>
          <p:cNvSpPr txBox="1">
            <a:spLocks/>
          </p:cNvSpPr>
          <p:nvPr/>
        </p:nvSpPr>
        <p:spPr>
          <a:xfrm>
            <a:off x="488370" y="222683"/>
            <a:ext cx="8229600" cy="1143000"/>
          </a:xfrm>
          <a:prstGeom prst="rect">
            <a:avLst/>
          </a:prstGeom>
        </p:spPr>
        <p:txBody>
          <a:bodyPr vert="horz" lIns="91440" tIns="45720" rIns="91440" bIns="45720" rtlCol="0" anchor="ctr">
            <a:normAutofit fontScale="925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What is Normal?: </a:t>
            </a:r>
          </a:p>
          <a:p>
            <a:r>
              <a:rPr lang="en-US" b="1" u="sng" dirty="0"/>
              <a:t>Across Cultures</a:t>
            </a:r>
          </a:p>
        </p:txBody>
      </p:sp>
    </p:spTree>
    <p:extLst>
      <p:ext uri="{BB962C8B-B14F-4D97-AF65-F5344CB8AC3E}">
        <p14:creationId xmlns:p14="http://schemas.microsoft.com/office/powerpoint/2010/main" val="5594074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 xmlns:a16="http://schemas.microsoft.com/office/drawing/2014/main" id="{69BB064F-1608-4596-A05B-609AE4907B98}"/>
              </a:ext>
            </a:extLst>
          </p:cNvPr>
          <p:cNvPicPr>
            <a:picLocks noGrp="1" noChangeAspect="1"/>
          </p:cNvPicPr>
          <p:nvPr>
            <p:ph idx="1"/>
          </p:nvPr>
        </p:nvPicPr>
        <p:blipFill>
          <a:blip r:embed="rId3"/>
          <a:stretch>
            <a:fillRect/>
          </a:stretch>
        </p:blipFill>
        <p:spPr>
          <a:xfrm>
            <a:off x="322384" y="1674080"/>
            <a:ext cx="8499231" cy="3800424"/>
          </a:xfrm>
          <a:prstGeom prst="rect">
            <a:avLst/>
          </a:prstGeom>
        </p:spPr>
      </p:pic>
      <p:sp>
        <p:nvSpPr>
          <p:cNvPr id="5" name="Title 1"/>
          <p:cNvSpPr txBox="1">
            <a:spLocks/>
          </p:cNvSpPr>
          <p:nvPr/>
        </p:nvSpPr>
        <p:spPr>
          <a:xfrm>
            <a:off x="488370" y="222683"/>
            <a:ext cx="8229600" cy="1143000"/>
          </a:xfrm>
          <a:prstGeom prst="rect">
            <a:avLst/>
          </a:prstGeom>
        </p:spPr>
        <p:txBody>
          <a:bodyPr vert="horz" lIns="91440" tIns="45720" rIns="91440" bIns="45720" rtlCol="0" anchor="ctr">
            <a:normAutofit fontScale="925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What is Normal?: </a:t>
            </a:r>
          </a:p>
          <a:p>
            <a:r>
              <a:rPr lang="en-US" b="1" u="sng" dirty="0"/>
              <a:t>Across Cultures</a:t>
            </a:r>
          </a:p>
        </p:txBody>
      </p:sp>
    </p:spTree>
    <p:extLst>
      <p:ext uri="{BB962C8B-B14F-4D97-AF65-F5344CB8AC3E}">
        <p14:creationId xmlns:p14="http://schemas.microsoft.com/office/powerpoint/2010/main" val="38527042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a:extLst>
              <a:ext uri="{FF2B5EF4-FFF2-40B4-BE49-F238E27FC236}">
                <a16:creationId xmlns="" xmlns:a16="http://schemas.microsoft.com/office/drawing/2014/main" id="{89FD4D65-F393-48FB-B543-57AF996D261D}"/>
              </a:ext>
            </a:extLst>
          </p:cNvPr>
          <p:cNvSpPr>
            <a:spLocks noGrp="1"/>
          </p:cNvSpPr>
          <p:nvPr>
            <p:ph sz="half" idx="1"/>
          </p:nvPr>
        </p:nvSpPr>
        <p:spPr>
          <a:xfrm>
            <a:off x="457199" y="1600200"/>
            <a:ext cx="4898571" cy="4525963"/>
          </a:xfrm>
        </p:spPr>
        <p:txBody>
          <a:bodyPr>
            <a:normAutofit fontScale="92500" lnSpcReduction="20000"/>
          </a:bodyPr>
          <a:lstStyle/>
          <a:p>
            <a:pPr marL="0" indent="0">
              <a:buNone/>
            </a:pPr>
            <a:r>
              <a:rPr lang="en-US" b="1" u="sng" dirty="0"/>
              <a:t>Discussion</a:t>
            </a:r>
          </a:p>
          <a:p>
            <a:pPr marL="514350" indent="-514350">
              <a:lnSpc>
                <a:spcPct val="130000"/>
              </a:lnSpc>
              <a:buAutoNum type="arabicPeriod"/>
            </a:pPr>
            <a:r>
              <a:rPr lang="en-US" dirty="0"/>
              <a:t>Attitudes toward sex outside of marriage</a:t>
            </a:r>
          </a:p>
          <a:p>
            <a:pPr marL="514350" indent="-514350">
              <a:lnSpc>
                <a:spcPct val="130000"/>
              </a:lnSpc>
              <a:buAutoNum type="arabicPeriod"/>
            </a:pPr>
            <a:r>
              <a:rPr lang="en-US" dirty="0"/>
              <a:t>Attitudes toward sex between members of different religions</a:t>
            </a:r>
          </a:p>
          <a:p>
            <a:pPr marL="514350" indent="-514350">
              <a:lnSpc>
                <a:spcPct val="130000"/>
              </a:lnSpc>
              <a:buAutoNum type="arabicPeriod"/>
            </a:pPr>
            <a:r>
              <a:rPr lang="en-US" dirty="0"/>
              <a:t>Attitudes toward same sex relationships</a:t>
            </a:r>
          </a:p>
          <a:p>
            <a:pPr marL="514350" indent="-514350">
              <a:lnSpc>
                <a:spcPct val="130000"/>
              </a:lnSpc>
              <a:buAutoNum type="arabicPeriod"/>
            </a:pPr>
            <a:r>
              <a:rPr lang="en-US" dirty="0"/>
              <a:t>Attitudes toward teenagers having sex</a:t>
            </a:r>
          </a:p>
        </p:txBody>
      </p:sp>
      <p:pic>
        <p:nvPicPr>
          <p:cNvPr id="10" name="Picture 9">
            <a:extLst>
              <a:ext uri="{FF2B5EF4-FFF2-40B4-BE49-F238E27FC236}">
                <a16:creationId xmlns="" xmlns:a16="http://schemas.microsoft.com/office/drawing/2014/main" id="{C6A8C563-4813-4984-8B7A-435104CBE8A1}"/>
              </a:ext>
            </a:extLst>
          </p:cNvPr>
          <p:cNvPicPr>
            <a:picLocks noChangeAspect="1"/>
          </p:cNvPicPr>
          <p:nvPr/>
        </p:nvPicPr>
        <p:blipFill>
          <a:blip r:embed="rId3"/>
          <a:stretch>
            <a:fillRect/>
          </a:stretch>
        </p:blipFill>
        <p:spPr>
          <a:xfrm>
            <a:off x="5701840" y="1600200"/>
            <a:ext cx="3016130" cy="4525963"/>
          </a:xfrm>
          <a:prstGeom prst="rect">
            <a:avLst/>
          </a:prstGeom>
        </p:spPr>
      </p:pic>
      <p:sp>
        <p:nvSpPr>
          <p:cNvPr id="5" name="Title 1"/>
          <p:cNvSpPr txBox="1">
            <a:spLocks/>
          </p:cNvSpPr>
          <p:nvPr/>
        </p:nvSpPr>
        <p:spPr>
          <a:xfrm>
            <a:off x="488370" y="222683"/>
            <a:ext cx="8229600" cy="1143000"/>
          </a:xfrm>
          <a:prstGeom prst="rect">
            <a:avLst/>
          </a:prstGeom>
        </p:spPr>
        <p:txBody>
          <a:bodyPr vert="horz" lIns="91440" tIns="45720" rIns="91440" bIns="45720" rtlCol="0" anchor="ctr">
            <a:normAutofit fontScale="925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What is Normal?: </a:t>
            </a:r>
          </a:p>
          <a:p>
            <a:r>
              <a:rPr lang="en-US" b="1" u="sng" dirty="0"/>
              <a:t>Within Cultures</a:t>
            </a:r>
          </a:p>
        </p:txBody>
      </p:sp>
    </p:spTree>
    <p:extLst>
      <p:ext uri="{BB962C8B-B14F-4D97-AF65-F5344CB8AC3E}">
        <p14:creationId xmlns:p14="http://schemas.microsoft.com/office/powerpoint/2010/main" val="39990196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sz="half" idx="2"/>
          </p:nvPr>
        </p:nvPicPr>
        <p:blipFill>
          <a:blip r:embed="rId3"/>
          <a:stretch>
            <a:fillRect/>
          </a:stretch>
        </p:blipFill>
        <p:spPr>
          <a:xfrm>
            <a:off x="2476500" y="1417638"/>
            <a:ext cx="4038600" cy="2684481"/>
          </a:xfrm>
          <a:prstGeom prst="rect">
            <a:avLst/>
          </a:prstGeom>
        </p:spPr>
      </p:pic>
      <p:sp>
        <p:nvSpPr>
          <p:cNvPr id="8" name="Content Placeholder 2">
            <a:extLst>
              <a:ext uri="{FF2B5EF4-FFF2-40B4-BE49-F238E27FC236}">
                <a16:creationId xmlns="" xmlns:a16="http://schemas.microsoft.com/office/drawing/2014/main" id="{D6C4D5E5-4544-4FDF-8F69-25508D8CE628}"/>
              </a:ext>
            </a:extLst>
          </p:cNvPr>
          <p:cNvSpPr>
            <a:spLocks noGrp="1"/>
          </p:cNvSpPr>
          <p:nvPr>
            <p:ph sz="half" idx="1"/>
          </p:nvPr>
        </p:nvSpPr>
        <p:spPr>
          <a:xfrm>
            <a:off x="2716090" y="4359583"/>
            <a:ext cx="3711819" cy="2276494"/>
          </a:xfrm>
        </p:spPr>
        <p:txBody>
          <a:bodyPr>
            <a:normAutofit/>
          </a:bodyPr>
          <a:lstStyle/>
          <a:p>
            <a:pPr>
              <a:buFont typeface="Wingdings" panose="05000000000000000000" pitchFamily="2" charset="2"/>
              <a:buChar char="§"/>
            </a:pPr>
            <a:r>
              <a:rPr lang="en-US" dirty="0"/>
              <a:t>Masturbation</a:t>
            </a:r>
          </a:p>
          <a:p>
            <a:pPr>
              <a:buFont typeface="Wingdings" panose="05000000000000000000" pitchFamily="2" charset="2"/>
              <a:buChar char="§"/>
            </a:pPr>
            <a:r>
              <a:rPr lang="en-US" dirty="0"/>
              <a:t>Sex (coital, oral, anal)</a:t>
            </a:r>
          </a:p>
          <a:p>
            <a:pPr>
              <a:buFont typeface="Wingdings" panose="05000000000000000000" pitchFamily="2" charset="2"/>
              <a:buChar char="§"/>
            </a:pPr>
            <a:r>
              <a:rPr lang="en-US" dirty="0"/>
              <a:t>Sexual Fantasy</a:t>
            </a:r>
          </a:p>
          <a:p>
            <a:pPr>
              <a:buFont typeface="Wingdings" panose="05000000000000000000" pitchFamily="2" charset="2"/>
              <a:buChar char="§"/>
            </a:pPr>
            <a:r>
              <a:rPr lang="en-US" dirty="0"/>
              <a:t>Paraphilic Disorders</a:t>
            </a:r>
          </a:p>
        </p:txBody>
      </p:sp>
      <p:sp>
        <p:nvSpPr>
          <p:cNvPr id="5" name="Title 1"/>
          <p:cNvSpPr txBox="1">
            <a:spLocks/>
          </p:cNvSpPr>
          <p:nvPr/>
        </p:nvSpPr>
        <p:spPr>
          <a:xfrm>
            <a:off x="488370" y="222683"/>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What Are People Doing? </a:t>
            </a:r>
          </a:p>
        </p:txBody>
      </p:sp>
    </p:spTree>
    <p:extLst>
      <p:ext uri="{BB962C8B-B14F-4D97-AF65-F5344CB8AC3E}">
        <p14:creationId xmlns:p14="http://schemas.microsoft.com/office/powerpoint/2010/main" val="5103212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C4523CD1-9DC3-40AC-882A-E2BCB4124468}"/>
              </a:ext>
            </a:extLst>
          </p:cNvPr>
          <p:cNvPicPr>
            <a:picLocks noChangeAspect="1"/>
          </p:cNvPicPr>
          <p:nvPr/>
        </p:nvPicPr>
        <p:blipFill>
          <a:blip r:embed="rId3"/>
          <a:stretch>
            <a:fillRect/>
          </a:stretch>
        </p:blipFill>
        <p:spPr>
          <a:xfrm>
            <a:off x="1500554" y="1623066"/>
            <a:ext cx="6142892" cy="4093662"/>
          </a:xfrm>
          <a:prstGeom prst="rect">
            <a:avLst/>
          </a:prstGeom>
        </p:spPr>
      </p:pic>
      <p:sp>
        <p:nvSpPr>
          <p:cNvPr id="10" name="Content Placeholder 2">
            <a:extLst>
              <a:ext uri="{FF2B5EF4-FFF2-40B4-BE49-F238E27FC236}">
                <a16:creationId xmlns="" xmlns:a16="http://schemas.microsoft.com/office/drawing/2014/main" id="{F1C97C52-DFA8-41AE-AC7E-201E9788A972}"/>
              </a:ext>
            </a:extLst>
          </p:cNvPr>
          <p:cNvSpPr>
            <a:spLocks noGrp="1"/>
          </p:cNvSpPr>
          <p:nvPr>
            <p:ph sz="half" idx="1"/>
          </p:nvPr>
        </p:nvSpPr>
        <p:spPr>
          <a:xfrm>
            <a:off x="1705707" y="5760445"/>
            <a:ext cx="6477000" cy="565883"/>
          </a:xfrm>
        </p:spPr>
        <p:txBody>
          <a:bodyPr/>
          <a:lstStyle/>
          <a:p>
            <a:pPr marL="0" indent="0">
              <a:buNone/>
            </a:pPr>
            <a:r>
              <a:rPr lang="en-US" dirty="0"/>
              <a:t>Activity: Categories of Sexual Fantasies </a:t>
            </a:r>
          </a:p>
        </p:txBody>
      </p:sp>
      <p:sp>
        <p:nvSpPr>
          <p:cNvPr id="6" name="Title 1"/>
          <p:cNvSpPr txBox="1">
            <a:spLocks/>
          </p:cNvSpPr>
          <p:nvPr/>
        </p:nvSpPr>
        <p:spPr>
          <a:xfrm>
            <a:off x="488370" y="222683"/>
            <a:ext cx="8229600" cy="1143000"/>
          </a:xfrm>
          <a:prstGeom prst="rect">
            <a:avLst/>
          </a:prstGeom>
        </p:spPr>
        <p:txBody>
          <a:bodyPr vert="horz" lIns="91440" tIns="45720" rIns="91440" bIns="45720" rtlCol="0" anchor="ctr">
            <a:normAutofit fontScale="925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What Are People Doing?</a:t>
            </a:r>
          </a:p>
          <a:p>
            <a:r>
              <a:rPr lang="en-US" b="1" u="sng" dirty="0"/>
              <a:t>Sexual Fantasy </a:t>
            </a:r>
          </a:p>
        </p:txBody>
      </p:sp>
    </p:spTree>
    <p:extLst>
      <p:ext uri="{BB962C8B-B14F-4D97-AF65-F5344CB8AC3E}">
        <p14:creationId xmlns:p14="http://schemas.microsoft.com/office/powerpoint/2010/main" val="3576151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pPr>
              <a:buFont typeface="Arial" panose="020B0604020202020204" pitchFamily="34" charset="0"/>
              <a:buChar char="•"/>
            </a:pPr>
            <a:r>
              <a:rPr lang="en-US" dirty="0">
                <a:solidFill>
                  <a:schemeClr val="bg1">
                    <a:lumMod val="75000"/>
                  </a:schemeClr>
                </a:solidFill>
              </a:rPr>
              <a:t>Understanding Sex:</a:t>
            </a:r>
          </a:p>
          <a:p>
            <a:pPr lvl="1">
              <a:buFont typeface="Arial" panose="020B0604020202020204" pitchFamily="34" charset="0"/>
              <a:buChar char="•"/>
            </a:pPr>
            <a:r>
              <a:rPr lang="en-US" dirty="0">
                <a:solidFill>
                  <a:schemeClr val="bg1">
                    <a:lumMod val="75000"/>
                  </a:schemeClr>
                </a:solidFill>
              </a:rPr>
              <a:t>Historical and cultural understanding</a:t>
            </a:r>
          </a:p>
          <a:p>
            <a:pPr lvl="1">
              <a:buFont typeface="Arial" panose="020B0604020202020204" pitchFamily="34" charset="0"/>
              <a:buChar char="•"/>
            </a:pPr>
            <a:r>
              <a:rPr lang="en-US" dirty="0">
                <a:solidFill>
                  <a:schemeClr val="bg1">
                    <a:lumMod val="75000"/>
                  </a:schemeClr>
                </a:solidFill>
              </a:rPr>
              <a:t>Science and sexuality</a:t>
            </a:r>
          </a:p>
          <a:p>
            <a:pPr>
              <a:buFont typeface="Arial" panose="020B0604020202020204" pitchFamily="34" charset="0"/>
              <a:buChar char="•"/>
            </a:pPr>
            <a:r>
              <a:rPr lang="en-US" dirty="0">
                <a:solidFill>
                  <a:schemeClr val="bg1">
                    <a:lumMod val="75000"/>
                  </a:schemeClr>
                </a:solidFill>
              </a:rPr>
              <a:t>Sex, Gender, and Sexual Orientation</a:t>
            </a:r>
          </a:p>
          <a:p>
            <a:pPr>
              <a:buFont typeface="Arial" panose="020B0604020202020204" pitchFamily="34" charset="0"/>
              <a:buChar char="•"/>
            </a:pPr>
            <a:r>
              <a:rPr lang="en-US" dirty="0">
                <a:solidFill>
                  <a:schemeClr val="bg1">
                    <a:lumMod val="75000"/>
                  </a:schemeClr>
                </a:solidFill>
              </a:rPr>
              <a:t>What is normal?</a:t>
            </a:r>
          </a:p>
          <a:p>
            <a:pPr lvl="1">
              <a:buFont typeface="Arial" panose="020B0604020202020204" pitchFamily="34" charset="0"/>
              <a:buChar char="•"/>
            </a:pPr>
            <a:r>
              <a:rPr lang="en-US" dirty="0">
                <a:solidFill>
                  <a:schemeClr val="bg1">
                    <a:lumMod val="75000"/>
                  </a:schemeClr>
                </a:solidFill>
              </a:rPr>
              <a:t>Biology</a:t>
            </a:r>
          </a:p>
          <a:p>
            <a:pPr lvl="1">
              <a:buFont typeface="Arial" panose="020B0604020202020204" pitchFamily="34" charset="0"/>
              <a:buChar char="•"/>
            </a:pPr>
            <a:r>
              <a:rPr lang="en-US" dirty="0">
                <a:solidFill>
                  <a:schemeClr val="bg1">
                    <a:lumMod val="75000"/>
                  </a:schemeClr>
                </a:solidFill>
              </a:rPr>
              <a:t>Comparisons across cultures</a:t>
            </a:r>
          </a:p>
          <a:p>
            <a:pPr lvl="1">
              <a:buFont typeface="Arial" panose="020B0604020202020204" pitchFamily="34" charset="0"/>
              <a:buChar char="•"/>
            </a:pPr>
            <a:r>
              <a:rPr lang="en-US" dirty="0">
                <a:solidFill>
                  <a:schemeClr val="bg1">
                    <a:lumMod val="75000"/>
                  </a:schemeClr>
                </a:solidFill>
              </a:rPr>
              <a:t>Comparisons within cultures</a:t>
            </a:r>
          </a:p>
          <a:p>
            <a:pPr>
              <a:buFont typeface="Arial" panose="020B0604020202020204" pitchFamily="34" charset="0"/>
              <a:buChar char="•"/>
            </a:pPr>
            <a:r>
              <a:rPr lang="en-US" b="1" dirty="0"/>
              <a:t>Consent</a:t>
            </a:r>
          </a:p>
        </p:txBody>
      </p:sp>
      <p:sp>
        <p:nvSpPr>
          <p:cNvPr id="6" name="Title 7"/>
          <p:cNvSpPr>
            <a:spLocks noGrp="1"/>
          </p:cNvSpPr>
          <p:nvPr>
            <p:ph type="title"/>
          </p:nvPr>
        </p:nvSpPr>
        <p:spPr>
          <a:xfrm>
            <a:off x="1051180" y="524022"/>
            <a:ext cx="7040880" cy="639762"/>
          </a:xfrm>
        </p:spPr>
        <p:txBody>
          <a:bodyPr>
            <a:normAutofit fontScale="90000"/>
          </a:bodyPr>
          <a:lstStyle/>
          <a:p>
            <a:r>
              <a:rPr lang="en-US" altLang="en-US" b="1" u="sng" dirty="0">
                <a:ea typeface="MS PGothic" charset="-128"/>
              </a:rPr>
              <a:t>Overview</a:t>
            </a:r>
          </a:p>
        </p:txBody>
      </p:sp>
    </p:spTree>
    <p:extLst>
      <p:ext uri="{BB962C8B-B14F-4D97-AF65-F5344CB8AC3E}">
        <p14:creationId xmlns:p14="http://schemas.microsoft.com/office/powerpoint/2010/main" val="31507900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half" idx="1"/>
          </p:nvPr>
        </p:nvPicPr>
        <p:blipFill>
          <a:blip r:embed="rId3"/>
          <a:stretch>
            <a:fillRect/>
          </a:stretch>
        </p:blipFill>
        <p:spPr>
          <a:xfrm>
            <a:off x="2364695" y="1163784"/>
            <a:ext cx="4719408" cy="4129482"/>
          </a:xfrm>
          <a:prstGeom prst="rect">
            <a:avLst/>
          </a:prstGeom>
        </p:spPr>
      </p:pic>
      <p:sp>
        <p:nvSpPr>
          <p:cNvPr id="8" name="Content Placeholder 3">
            <a:extLst>
              <a:ext uri="{FF2B5EF4-FFF2-40B4-BE49-F238E27FC236}">
                <a16:creationId xmlns="" xmlns:a16="http://schemas.microsoft.com/office/drawing/2014/main" id="{6D256AF2-565B-40C2-8F78-228AF2191317}"/>
              </a:ext>
            </a:extLst>
          </p:cNvPr>
          <p:cNvSpPr>
            <a:spLocks noGrp="1"/>
          </p:cNvSpPr>
          <p:nvPr>
            <p:ph sz="half" idx="2"/>
          </p:nvPr>
        </p:nvSpPr>
        <p:spPr>
          <a:xfrm>
            <a:off x="598312" y="5412582"/>
            <a:ext cx="8274756" cy="1390589"/>
          </a:xfrm>
        </p:spPr>
        <p:txBody>
          <a:bodyPr/>
          <a:lstStyle/>
          <a:p>
            <a:pPr marL="0" indent="0">
              <a:buNone/>
            </a:pPr>
            <a:r>
              <a:rPr lang="en-US" dirty="0"/>
              <a:t>1. Must be verbal   2. Must be voluntary (not pressured)</a:t>
            </a:r>
          </a:p>
          <a:p>
            <a:pPr marL="0" indent="0">
              <a:buNone/>
            </a:pPr>
            <a:r>
              <a:rPr lang="en-US" dirty="0"/>
              <a:t>3. Must be mutual    4. Can be withdrawn</a:t>
            </a:r>
          </a:p>
          <a:p>
            <a:pPr marL="0" indent="0">
              <a:buNone/>
            </a:pPr>
            <a:endParaRPr lang="en-US" dirty="0"/>
          </a:p>
          <a:p>
            <a:pPr marL="0" indent="0">
              <a:buNone/>
            </a:pPr>
            <a:endParaRPr lang="en-US" dirty="0"/>
          </a:p>
          <a:p>
            <a:pPr marL="514350" indent="-514350">
              <a:buAutoNum type="arabicPeriod"/>
            </a:pPr>
            <a:endParaRPr lang="en-US" dirty="0"/>
          </a:p>
        </p:txBody>
      </p:sp>
      <p:sp>
        <p:nvSpPr>
          <p:cNvPr id="5" name="Title 7"/>
          <p:cNvSpPr txBox="1">
            <a:spLocks/>
          </p:cNvSpPr>
          <p:nvPr/>
        </p:nvSpPr>
        <p:spPr>
          <a:xfrm>
            <a:off x="1051180" y="524022"/>
            <a:ext cx="7040880" cy="639762"/>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Consent </a:t>
            </a:r>
            <a:endParaRPr lang="en-US" altLang="en-US" b="1" u="sng" dirty="0">
              <a:ea typeface="MS PGothic" charset="-128"/>
            </a:endParaRPr>
          </a:p>
        </p:txBody>
      </p:sp>
    </p:spTree>
    <p:extLst>
      <p:ext uri="{BB962C8B-B14F-4D97-AF65-F5344CB8AC3E}">
        <p14:creationId xmlns:p14="http://schemas.microsoft.com/office/powerpoint/2010/main" val="4916196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 xmlns:a16="http://schemas.microsoft.com/office/drawing/2014/main" id="{890A2B88-530A-40CD-88A6-9F7608ECD268}"/>
              </a:ext>
            </a:extLst>
          </p:cNvPr>
          <p:cNvSpPr>
            <a:spLocks noGrp="1"/>
          </p:cNvSpPr>
          <p:nvPr>
            <p:ph idx="1"/>
          </p:nvPr>
        </p:nvSpPr>
        <p:spPr>
          <a:xfrm>
            <a:off x="1348390" y="5535348"/>
            <a:ext cx="6358315" cy="1143001"/>
          </a:xfrm>
        </p:spPr>
        <p:txBody>
          <a:bodyPr/>
          <a:lstStyle/>
          <a:p>
            <a:pPr marL="0" indent="0">
              <a:buNone/>
            </a:pPr>
            <a:r>
              <a:rPr lang="en-US" b="1" dirty="0"/>
              <a:t>How would you educate students at your school about the issue of consent? </a:t>
            </a:r>
          </a:p>
        </p:txBody>
      </p:sp>
      <p:pic>
        <p:nvPicPr>
          <p:cNvPr id="3" name="Picture 2">
            <a:extLst>
              <a:ext uri="{FF2B5EF4-FFF2-40B4-BE49-F238E27FC236}">
                <a16:creationId xmlns="" xmlns:a16="http://schemas.microsoft.com/office/drawing/2014/main" id="{C9ADF998-956F-4622-A92D-0044749BCC08}"/>
              </a:ext>
            </a:extLst>
          </p:cNvPr>
          <p:cNvPicPr>
            <a:picLocks noChangeAspect="1"/>
          </p:cNvPicPr>
          <p:nvPr/>
        </p:nvPicPr>
        <p:blipFill>
          <a:blip r:embed="rId3"/>
          <a:stretch>
            <a:fillRect/>
          </a:stretch>
        </p:blipFill>
        <p:spPr>
          <a:xfrm>
            <a:off x="1436535" y="1252433"/>
            <a:ext cx="6270170" cy="4183380"/>
          </a:xfrm>
          <a:prstGeom prst="rect">
            <a:avLst/>
          </a:prstGeom>
        </p:spPr>
      </p:pic>
      <p:sp>
        <p:nvSpPr>
          <p:cNvPr id="6" name="Title 7"/>
          <p:cNvSpPr txBox="1">
            <a:spLocks/>
          </p:cNvSpPr>
          <p:nvPr/>
        </p:nvSpPr>
        <p:spPr>
          <a:xfrm>
            <a:off x="1051180" y="513136"/>
            <a:ext cx="7040880" cy="639762"/>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Consent </a:t>
            </a:r>
            <a:endParaRPr lang="en-US" altLang="en-US" b="1" u="sng" dirty="0">
              <a:ea typeface="MS PGothic" charset="-128"/>
            </a:endParaRPr>
          </a:p>
        </p:txBody>
      </p:sp>
    </p:spTree>
    <p:extLst>
      <p:ext uri="{BB962C8B-B14F-4D97-AF65-F5344CB8AC3E}">
        <p14:creationId xmlns:p14="http://schemas.microsoft.com/office/powerpoint/2010/main" val="25310042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051180" y="524022"/>
            <a:ext cx="7040880" cy="639762"/>
          </a:xfrm>
        </p:spPr>
        <p:txBody>
          <a:bodyPr>
            <a:normAutofit fontScale="90000"/>
          </a:bodyPr>
          <a:lstStyle/>
          <a:p>
            <a:r>
              <a:rPr lang="en-US" b="1" u="sng" dirty="0"/>
              <a:t>Warm-Up Activity</a:t>
            </a:r>
          </a:p>
        </p:txBody>
      </p:sp>
      <p:sp>
        <p:nvSpPr>
          <p:cNvPr id="3" name="Content Placeholder 2">
            <a:extLst>
              <a:ext uri="{FF2B5EF4-FFF2-40B4-BE49-F238E27FC236}">
                <a16:creationId xmlns="" xmlns:a16="http://schemas.microsoft.com/office/drawing/2014/main" id="{2C0A85C2-6A1C-425D-A8C1-E617DB0F5D74}"/>
              </a:ext>
            </a:extLst>
          </p:cNvPr>
          <p:cNvSpPr>
            <a:spLocks noGrp="1"/>
          </p:cNvSpPr>
          <p:nvPr>
            <p:ph idx="1"/>
          </p:nvPr>
        </p:nvSpPr>
        <p:spPr>
          <a:xfrm>
            <a:off x="524655" y="1371599"/>
            <a:ext cx="8514413" cy="5194178"/>
          </a:xfrm>
        </p:spPr>
        <p:txBody>
          <a:bodyPr>
            <a:normAutofit/>
          </a:bodyPr>
          <a:lstStyle/>
          <a:p>
            <a:pPr marL="0" indent="0">
              <a:buNone/>
            </a:pPr>
            <a:r>
              <a:rPr lang="en-US" b="1" dirty="0"/>
              <a:t>How did you learn about . . . ? </a:t>
            </a:r>
          </a:p>
          <a:p>
            <a:pPr marL="0" indent="0">
              <a:buNone/>
            </a:pPr>
            <a:r>
              <a:rPr lang="en-US" b="1" dirty="0"/>
              <a:t>What was the quality of the information?</a:t>
            </a:r>
          </a:p>
          <a:p>
            <a:pPr lvl="1">
              <a:lnSpc>
                <a:spcPct val="120000"/>
              </a:lnSpc>
              <a:buFont typeface="Wingdings" panose="05000000000000000000" pitchFamily="2" charset="2"/>
              <a:buChar char="§"/>
            </a:pPr>
            <a:r>
              <a:rPr lang="en-US" dirty="0"/>
              <a:t>Reproduction (fertility, pregnancy, childbirth)</a:t>
            </a:r>
          </a:p>
          <a:p>
            <a:pPr lvl="1">
              <a:lnSpc>
                <a:spcPct val="120000"/>
              </a:lnSpc>
              <a:buFont typeface="Wingdings" panose="05000000000000000000" pitchFamily="2" charset="2"/>
              <a:buChar char="§"/>
            </a:pPr>
            <a:r>
              <a:rPr lang="en-US" dirty="0"/>
              <a:t>Sexually transmitted infections (</a:t>
            </a:r>
            <a:r>
              <a:rPr lang="en-US" dirty="0" err="1"/>
              <a:t>eg</a:t>
            </a:r>
            <a:r>
              <a:rPr lang="en-US" dirty="0"/>
              <a:t>. HPV, HIV, </a:t>
            </a:r>
            <a:r>
              <a:rPr lang="en-US" dirty="0" err="1"/>
              <a:t>etc</a:t>
            </a:r>
            <a:r>
              <a:rPr lang="en-US" dirty="0"/>
              <a:t>) </a:t>
            </a:r>
          </a:p>
          <a:p>
            <a:pPr lvl="1">
              <a:lnSpc>
                <a:spcPct val="120000"/>
              </a:lnSpc>
              <a:buFont typeface="Wingdings" panose="05000000000000000000" pitchFamily="2" charset="2"/>
              <a:buChar char="§"/>
            </a:pPr>
            <a:r>
              <a:rPr lang="en-US" dirty="0"/>
              <a:t>Which sexual behaviors are normal (How commonly or frequently people engage in various behaviors)</a:t>
            </a:r>
          </a:p>
          <a:p>
            <a:pPr lvl="1">
              <a:lnSpc>
                <a:spcPct val="120000"/>
              </a:lnSpc>
              <a:buFont typeface="Wingdings" panose="05000000000000000000" pitchFamily="2" charset="2"/>
              <a:buChar char="§"/>
            </a:pPr>
            <a:r>
              <a:rPr lang="en-US" dirty="0"/>
              <a:t>Which sexual behaviors are appropriate (Which behaviors are legally or morally acceptable)</a:t>
            </a:r>
          </a:p>
          <a:p>
            <a:pPr lvl="1">
              <a:lnSpc>
                <a:spcPct val="120000"/>
              </a:lnSpc>
              <a:buFont typeface="Wingdings" panose="05000000000000000000" pitchFamily="2" charset="2"/>
              <a:buChar char="§"/>
            </a:pPr>
            <a:r>
              <a:rPr lang="en-US" dirty="0"/>
              <a:t>Sexual Consent</a:t>
            </a:r>
          </a:p>
          <a:p>
            <a:pPr lvl="1"/>
            <a:endParaRPr lang="en-US" sz="2000" dirty="0"/>
          </a:p>
          <a:p>
            <a:pPr lvl="1"/>
            <a:endParaRPr lang="en-US" sz="2000" dirty="0"/>
          </a:p>
          <a:p>
            <a:pPr lvl="1"/>
            <a:endParaRPr lang="en-US" sz="2000" dirty="0"/>
          </a:p>
          <a:p>
            <a:endParaRPr lang="en-US" sz="2400" dirty="0"/>
          </a:p>
          <a:p>
            <a:endParaRPr lang="en-US" sz="2400" dirty="0"/>
          </a:p>
        </p:txBody>
      </p:sp>
    </p:spTree>
    <p:extLst>
      <p:ext uri="{BB962C8B-B14F-4D97-AF65-F5344CB8AC3E}">
        <p14:creationId xmlns:p14="http://schemas.microsoft.com/office/powerpoint/2010/main" val="2572852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7"/>
          <p:cNvSpPr>
            <a:spLocks noGrp="1"/>
          </p:cNvSpPr>
          <p:nvPr>
            <p:ph idx="1"/>
          </p:nvPr>
        </p:nvSpPr>
        <p:spPr>
          <a:xfrm>
            <a:off x="914400" y="1409205"/>
            <a:ext cx="8229600" cy="2783541"/>
          </a:xfrm>
        </p:spPr>
        <p:txBody>
          <a:bodyPr>
            <a:normAutofit/>
          </a:bodyPr>
          <a:lstStyle/>
          <a:p>
            <a:endParaRPr lang="en-US" sz="3200" b="1" dirty="0">
              <a:solidFill>
                <a:srgbClr val="00B0F0"/>
              </a:solidFill>
            </a:endParaRPr>
          </a:p>
          <a:p>
            <a:pPr>
              <a:buFont typeface="Wingdings" panose="05000000000000000000" pitchFamily="2" charset="2"/>
              <a:buChar char="§"/>
            </a:pPr>
            <a:r>
              <a:rPr lang="en-US" sz="3200" b="1" dirty="0"/>
              <a:t>What was the most important thing you learned during this class? </a:t>
            </a:r>
            <a:endParaRPr lang="en-US" sz="3200" dirty="0">
              <a:latin typeface="Calibri" charset="0"/>
              <a:ea typeface="MS PGothic" charset="0"/>
            </a:endParaRPr>
          </a:p>
          <a:p>
            <a:pPr>
              <a:buFont typeface="Wingdings" panose="05000000000000000000" pitchFamily="2" charset="2"/>
              <a:buChar char="§"/>
            </a:pPr>
            <a:r>
              <a:rPr lang="en-US" sz="3200" b="1" dirty="0"/>
              <a:t>What important question remains unanswered? </a:t>
            </a:r>
            <a:endParaRPr lang="en-US" sz="3200" dirty="0">
              <a:latin typeface="Calibri" charset="0"/>
              <a:ea typeface="MS PGothic" charset="0"/>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 y="181722"/>
            <a:ext cx="1573213"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txBox="1">
            <a:spLocks/>
          </p:cNvSpPr>
          <p:nvPr/>
        </p:nvSpPr>
        <p:spPr>
          <a:xfrm>
            <a:off x="488370" y="222683"/>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altLang="en-US" b="1" u="sng" dirty="0">
                <a:solidFill>
                  <a:srgbClr val="00B0F0"/>
                </a:solidFill>
              </a:rPr>
              <a:t>CAT: One-Minute Paper</a:t>
            </a:r>
            <a:endParaRPr lang="en-US" b="1" u="sng" dirty="0"/>
          </a:p>
        </p:txBody>
      </p:sp>
    </p:spTree>
    <p:extLst>
      <p:ext uri="{BB962C8B-B14F-4D97-AF65-F5344CB8AC3E}">
        <p14:creationId xmlns:p14="http://schemas.microsoft.com/office/powerpoint/2010/main" val="112219717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0388"/>
            <a:ext cx="8229600" cy="1143000"/>
          </a:xfrm>
        </p:spPr>
        <p:txBody>
          <a:bodyPr>
            <a:normAutofit fontScale="90000"/>
          </a:bodyPr>
          <a:lstStyle/>
          <a:p>
            <a:r>
              <a:rPr lang="en-US" b="1" dirty="0"/>
              <a:t>Appendix A: </a:t>
            </a:r>
            <a:br>
              <a:rPr lang="en-US" b="1" dirty="0"/>
            </a:br>
            <a:r>
              <a:rPr lang="en-US" b="1" dirty="0"/>
              <a:t>Sexual Fantasy Activity</a:t>
            </a:r>
            <a:br>
              <a:rPr lang="en-US" b="1" dirty="0"/>
            </a:br>
            <a:r>
              <a:rPr lang="en-US" b="1" dirty="0"/>
              <a:t>Handout</a:t>
            </a:r>
          </a:p>
        </p:txBody>
      </p:sp>
      <p:graphicFrame>
        <p:nvGraphicFramePr>
          <p:cNvPr id="5" name="Content Placeholder 4">
            <a:extLst>
              <a:ext uri="{FF2B5EF4-FFF2-40B4-BE49-F238E27FC236}">
                <a16:creationId xmlns="" xmlns:a16="http://schemas.microsoft.com/office/drawing/2014/main" id="{DE8568AD-D9ED-4B4C-B030-271693EEA551}"/>
              </a:ext>
            </a:extLst>
          </p:cNvPr>
          <p:cNvGraphicFramePr>
            <a:graphicFrameLocks noGrp="1" noChangeAspect="1"/>
          </p:cNvGraphicFramePr>
          <p:nvPr>
            <p:ph sz="half" idx="1"/>
            <p:extLst>
              <p:ext uri="{D42A27DB-BD31-4B8C-83A1-F6EECF244321}">
                <p14:modId xmlns:p14="http://schemas.microsoft.com/office/powerpoint/2010/main" val="3959301576"/>
              </p:ext>
            </p:extLst>
          </p:nvPr>
        </p:nvGraphicFramePr>
        <p:xfrm>
          <a:off x="3919537" y="3091656"/>
          <a:ext cx="914400" cy="771525"/>
        </p:xfrm>
        <a:graphic>
          <a:graphicData uri="http://schemas.openxmlformats.org/presentationml/2006/ole">
            <mc:AlternateContent xmlns:mc="http://schemas.openxmlformats.org/markup-compatibility/2006">
              <mc:Choice xmlns:v="urn:schemas-microsoft-com:vml" Requires="v">
                <p:oleObj spid="_x0000_s2059" name="Document" showAsIcon="1" r:id="rId3" imgW="914400" imgH="771480" progId="Word.Document.8">
                  <p:embed/>
                </p:oleObj>
              </mc:Choice>
              <mc:Fallback>
                <p:oleObj name="Document" showAsIcon="1" r:id="rId3" imgW="914400" imgH="771480" progId="Word.Document.8">
                  <p:embed/>
                  <p:pic>
                    <p:nvPicPr>
                      <p:cNvPr id="0" name=""/>
                      <p:cNvPicPr/>
                      <p:nvPr/>
                    </p:nvPicPr>
                    <p:blipFill>
                      <a:blip r:embed="rId4"/>
                      <a:stretch>
                        <a:fillRect/>
                      </a:stretch>
                    </p:blipFill>
                    <p:spPr>
                      <a:xfrm>
                        <a:off x="3919537" y="3091656"/>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7333012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en-US" altLang="en-US" sz="2100" b="1" u="sng"/>
              <a:t>Photo Attribution</a:t>
            </a:r>
          </a:p>
        </p:txBody>
      </p:sp>
      <p:graphicFrame>
        <p:nvGraphicFramePr>
          <p:cNvPr id="4" name="Content Placeholder 2"/>
          <p:cNvGraphicFramePr>
            <a:graphicFrameLocks noGrp="1"/>
          </p:cNvGraphicFramePr>
          <p:nvPr>
            <p:ph idx="1"/>
            <p:extLst>
              <p:ext uri="{D42A27DB-BD31-4B8C-83A1-F6EECF244321}">
                <p14:modId xmlns:p14="http://schemas.microsoft.com/office/powerpoint/2010/main" val="3472955662"/>
              </p:ext>
            </p:extLst>
          </p:nvPr>
        </p:nvGraphicFramePr>
        <p:xfrm>
          <a:off x="457199" y="1170603"/>
          <a:ext cx="8229601" cy="5227080"/>
        </p:xfrm>
        <a:graphic>
          <a:graphicData uri="http://schemas.openxmlformats.org/drawingml/2006/table">
            <a:tbl>
              <a:tblPr/>
              <a:tblGrid>
                <a:gridCol w="678550">
                  <a:extLst>
                    <a:ext uri="{9D8B030D-6E8A-4147-A177-3AD203B41FA5}">
                      <a16:colId xmlns="" xmlns:a16="http://schemas.microsoft.com/office/drawing/2014/main" val="20000"/>
                    </a:ext>
                  </a:extLst>
                </a:gridCol>
                <a:gridCol w="7551051">
                  <a:extLst>
                    <a:ext uri="{9D8B030D-6E8A-4147-A177-3AD203B41FA5}">
                      <a16:colId xmlns="" xmlns:a16="http://schemas.microsoft.com/office/drawing/2014/main" val="20001"/>
                    </a:ext>
                  </a:extLst>
                </a:gridCol>
              </a:tblGrid>
              <a:tr h="449838">
                <a:tc>
                  <a:txBody>
                    <a:bodyPr/>
                    <a:lstStyle/>
                    <a:p>
                      <a:pPr algn="l" fontAlgn="b"/>
                      <a:r>
                        <a:rPr lang="en-US" sz="1400" b="0" i="0" u="none" strike="noStrike">
                          <a:solidFill>
                            <a:schemeClr val="tx1"/>
                          </a:solidFill>
                          <a:effectLst/>
                          <a:latin typeface="Calibri"/>
                        </a:rPr>
                        <a:t>Slide 1</a:t>
                      </a:r>
                      <a:endParaRPr lang="en-US" sz="1400" b="0" i="0" u="none" strike="noStrike" dirty="0">
                        <a:solidFill>
                          <a:schemeClr val="tx1"/>
                        </a:solidFill>
                        <a:effectLst/>
                        <a:latin typeface="Calibri"/>
                      </a:endParaRPr>
                    </a:p>
                  </a:txBody>
                  <a:tcPr marL="3493" marR="3493" marT="3492" marB="0" anchor="b">
                    <a:lnL>
                      <a:noFill/>
                    </a:lnL>
                    <a:lnR>
                      <a:noFill/>
                    </a:lnR>
                    <a:lnT>
                      <a:noFill/>
                    </a:lnT>
                    <a:lnB>
                      <a:noFill/>
                    </a:lnB>
                  </a:tcPr>
                </a:tc>
                <a:tc>
                  <a:txBody>
                    <a:bodyPr/>
                    <a:lstStyle/>
                    <a:p>
                      <a:r>
                        <a:rPr lang="en-US" sz="1400" dirty="0"/>
                        <a:t>Photo Credit: </a:t>
                      </a:r>
                      <a:r>
                        <a:rPr lang="fr-FR" sz="1400" dirty="0"/>
                        <a:t>Vieux pervers, bas reliefs du Bas reliefs érotiques du </a:t>
                      </a:r>
                      <a:r>
                        <a:rPr lang="fr-FR" sz="1400" dirty="0" err="1"/>
                        <a:t>Lakshmana</a:t>
                      </a:r>
                      <a:r>
                        <a:rPr lang="fr-FR" sz="1400" dirty="0"/>
                        <a:t> Temple. Manuel </a:t>
                      </a:r>
                      <a:r>
                        <a:rPr lang="fr-FR" sz="1400" dirty="0" err="1"/>
                        <a:t>Menal</a:t>
                      </a:r>
                      <a:r>
                        <a:rPr lang="fr-FR" sz="1400" dirty="0"/>
                        <a:t>. </a:t>
                      </a:r>
                      <a:r>
                        <a:rPr lang="fr-FR" sz="1400" dirty="0">
                          <a:solidFill>
                            <a:srgbClr val="92D050"/>
                          </a:solidFill>
                          <a:hlinkClick r:id="rId3"/>
                        </a:rPr>
                        <a:t>https://www.flickr.com/photos/mmenal/6334562650</a:t>
                      </a:r>
                      <a:r>
                        <a:rPr lang="fr-FR" sz="1400" dirty="0">
                          <a:solidFill>
                            <a:srgbClr val="92D050"/>
                          </a:solidFill>
                        </a:rPr>
                        <a:t> </a:t>
                      </a:r>
                      <a:r>
                        <a:rPr lang="fr-FR" sz="1400" dirty="0">
                          <a:solidFill>
                            <a:srgbClr val="92D050"/>
                          </a:solidFill>
                          <a:hlinkClick r:id="rId4"/>
                        </a:rPr>
                        <a:t>https://creativecommons.org/licenses/by-sa/2.0/</a:t>
                      </a:r>
                      <a:r>
                        <a:rPr lang="fr-FR" sz="1400" dirty="0">
                          <a:solidFill>
                            <a:srgbClr val="92D050"/>
                          </a:solidFill>
                        </a:rPr>
                        <a:t> </a:t>
                      </a:r>
                    </a:p>
                  </a:txBody>
                  <a:tcPr marL="3493" marR="3493" marT="3492" marB="0" anchor="b">
                    <a:lnL>
                      <a:noFill/>
                    </a:lnL>
                    <a:lnR>
                      <a:noFill/>
                    </a:lnR>
                    <a:lnT>
                      <a:noFill/>
                    </a:lnT>
                    <a:lnB>
                      <a:noFill/>
                    </a:lnB>
                  </a:tcPr>
                </a:tc>
                <a:extLst>
                  <a:ext uri="{0D108BD9-81ED-4DB2-BD59-A6C34878D82A}">
                    <a16:rowId xmlns="" xmlns:a16="http://schemas.microsoft.com/office/drawing/2014/main" val="10000"/>
                  </a:ext>
                </a:extLst>
              </a:tr>
              <a:tr h="616474">
                <a:tc>
                  <a:txBody>
                    <a:bodyPr/>
                    <a:lstStyle/>
                    <a:p>
                      <a:pPr algn="l" fontAlgn="b"/>
                      <a:r>
                        <a:rPr lang="en-US" sz="1400" b="0" i="0" u="none" strike="noStrike" dirty="0">
                          <a:solidFill>
                            <a:schemeClr val="tx1"/>
                          </a:solidFill>
                          <a:effectLst/>
                          <a:latin typeface="Calibri"/>
                        </a:rPr>
                        <a:t>Slide 4</a:t>
                      </a:r>
                    </a:p>
                  </a:txBody>
                  <a:tcPr marL="3493" marR="3493" marT="3492" marB="0" anchor="b">
                    <a:lnL>
                      <a:noFill/>
                    </a:lnL>
                    <a:lnR>
                      <a:noFill/>
                    </a:lnR>
                    <a:lnT>
                      <a:noFill/>
                    </a:lnT>
                    <a:lnB>
                      <a:noFill/>
                    </a:lnB>
                  </a:tcPr>
                </a:tc>
                <a:tc>
                  <a:txBody>
                    <a:bodyPr/>
                    <a:lstStyle/>
                    <a:p>
                      <a:pPr algn="l" fontAlgn="b"/>
                      <a:r>
                        <a:rPr lang="fr-FR" sz="1400" dirty="0"/>
                        <a:t>Photo </a:t>
                      </a:r>
                      <a:r>
                        <a:rPr lang="fr-FR" sz="1400" dirty="0" err="1"/>
                        <a:t>Credit</a:t>
                      </a:r>
                      <a:r>
                        <a:rPr lang="fr-FR" sz="1400" dirty="0"/>
                        <a:t>: The </a:t>
                      </a:r>
                      <a:r>
                        <a:rPr lang="fr-FR" sz="1400" dirty="0" err="1"/>
                        <a:t>Stolen</a:t>
                      </a:r>
                      <a:r>
                        <a:rPr lang="fr-FR" sz="1400" dirty="0"/>
                        <a:t> Kiss Jean-Honoré Fragonard </a:t>
                      </a:r>
                      <a:r>
                        <a:rPr lang="fr-FR" sz="1400" dirty="0">
                          <a:hlinkClick r:id="rId5"/>
                        </a:rPr>
                        <a:t>https://en.wikipedia.org/wiki/The_Stolen_Kiss_(Fragonard)#/media/File:Jean-Honor%C3%A9_Fragonard_-_The_Stolen_Kiss.jpg</a:t>
                      </a:r>
                      <a:r>
                        <a:rPr lang="fr-FR" sz="1400" dirty="0"/>
                        <a:t> Public Domain</a:t>
                      </a:r>
                      <a:endParaRPr lang="en-US" sz="14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 xmlns:a16="http://schemas.microsoft.com/office/drawing/2014/main" val="10001"/>
                  </a:ext>
                </a:extLst>
              </a:tr>
              <a:tr h="820850">
                <a:tc>
                  <a:txBody>
                    <a:bodyPr/>
                    <a:lstStyle/>
                    <a:p>
                      <a:pPr algn="l" fontAlgn="b"/>
                      <a:r>
                        <a:rPr lang="en-US" sz="1400" b="0" i="0" u="none" strike="noStrike" dirty="0">
                          <a:solidFill>
                            <a:schemeClr val="tx1"/>
                          </a:solidFill>
                          <a:effectLst/>
                          <a:latin typeface="Calibri"/>
                        </a:rPr>
                        <a:t>Slide 5</a:t>
                      </a:r>
                    </a:p>
                  </a:txBody>
                  <a:tcPr marL="3493" marR="3493" marT="3492" marB="0" anchor="b">
                    <a:lnL>
                      <a:noFill/>
                    </a:lnL>
                    <a:lnR>
                      <a:noFill/>
                    </a:lnR>
                    <a:lnT>
                      <a:noFill/>
                    </a:lnT>
                    <a:lnB>
                      <a:noFill/>
                    </a:lnB>
                  </a:tcPr>
                </a:tc>
                <a:tc>
                  <a:txBody>
                    <a:bodyPr/>
                    <a:lstStyle/>
                    <a:p>
                      <a:r>
                        <a:rPr lang="en-US" sz="1400" dirty="0"/>
                        <a:t>Photo Credit: The biologist and psychologist Alfred Charles Kinsey taking part in a press conference during an airport stopover. Frankfurt, 22 November 1955. </a:t>
                      </a:r>
                      <a:r>
                        <a:rPr lang="en-US" sz="1400" dirty="0">
                          <a:hlinkClick r:id="rId6"/>
                        </a:rPr>
                        <a:t>https://commons.wikimedia.org/wiki/File:Alfred_Kinsey_1955.jpg#/media/File:Alfred_Kinsey_1955.jpg</a:t>
                      </a:r>
                      <a:r>
                        <a:rPr lang="en-US" sz="1400" dirty="0"/>
                        <a:t> Public Domain</a:t>
                      </a:r>
                    </a:p>
                  </a:txBody>
                  <a:tcPr marL="3493" marR="3493" marT="3492" marB="0" anchor="b">
                    <a:lnL>
                      <a:noFill/>
                    </a:lnL>
                    <a:lnR>
                      <a:noFill/>
                    </a:lnR>
                    <a:lnT>
                      <a:noFill/>
                    </a:lnT>
                    <a:lnB>
                      <a:noFill/>
                    </a:lnB>
                  </a:tcPr>
                </a:tc>
                <a:extLst>
                  <a:ext uri="{0D108BD9-81ED-4DB2-BD59-A6C34878D82A}">
                    <a16:rowId xmlns="" xmlns:a16="http://schemas.microsoft.com/office/drawing/2014/main" val="10002"/>
                  </a:ext>
                </a:extLst>
              </a:tr>
              <a:tr h="449838">
                <a:tc>
                  <a:txBody>
                    <a:bodyPr/>
                    <a:lstStyle/>
                    <a:p>
                      <a:pPr algn="l" fontAlgn="b"/>
                      <a:r>
                        <a:rPr lang="en-US" sz="1400" b="0" i="0" u="none" strike="noStrike" dirty="0">
                          <a:solidFill>
                            <a:schemeClr val="tx1"/>
                          </a:solidFill>
                          <a:effectLst/>
                          <a:latin typeface="Calibri"/>
                        </a:rPr>
                        <a:t>Slide 6</a:t>
                      </a:r>
                    </a:p>
                  </a:txBody>
                  <a:tcPr marL="3493" marR="3493" marT="3492" marB="0" anchor="b">
                    <a:lnL>
                      <a:noFill/>
                    </a:lnL>
                    <a:lnR>
                      <a:noFill/>
                    </a:lnR>
                    <a:lnT>
                      <a:noFill/>
                    </a:lnT>
                    <a:lnB>
                      <a:noFill/>
                    </a:lnB>
                  </a:tcPr>
                </a:tc>
                <a:tc>
                  <a:txBody>
                    <a:bodyPr/>
                    <a:lstStyle/>
                    <a:p>
                      <a:pPr marL="0" marR="0" lvl="0" indent="0" algn="l" defTabSz="457200" rtl="0" eaLnBrk="1" fontAlgn="b" latinLnBrk="0" hangingPunct="1">
                        <a:lnSpc>
                          <a:spcPct val="100000"/>
                        </a:lnSpc>
                        <a:spcBef>
                          <a:spcPts val="0"/>
                        </a:spcBef>
                        <a:spcAft>
                          <a:spcPts val="0"/>
                        </a:spcAft>
                        <a:buClrTx/>
                        <a:buSzTx/>
                        <a:buFontTx/>
                        <a:buNone/>
                        <a:tabLst/>
                        <a:defRPr/>
                      </a:pPr>
                      <a:r>
                        <a:rPr lang="en-US" sz="1400" dirty="0"/>
                        <a:t>Photo Credit: Shadow </a:t>
                      </a:r>
                      <a:r>
                        <a:rPr lang="en-US" sz="1400" dirty="0" err="1"/>
                        <a:t>fotoblend</a:t>
                      </a:r>
                      <a:r>
                        <a:rPr lang="en-US" sz="1400" dirty="0"/>
                        <a:t> </a:t>
                      </a:r>
                      <a:r>
                        <a:rPr lang="en-US" sz="1400" dirty="0">
                          <a:hlinkClick r:id="rId7"/>
                        </a:rPr>
                        <a:t>https://pixabay.com/en/shadow-personal-man-woman-naked-1992602/</a:t>
                      </a:r>
                      <a:r>
                        <a:rPr lang="en-US" sz="1400" dirty="0"/>
                        <a:t> </a:t>
                      </a:r>
                      <a:r>
                        <a:rPr lang="en-US" sz="1400" dirty="0">
                          <a:hlinkClick r:id="rId8"/>
                        </a:rPr>
                        <a:t>https://creativecommons.org/publicdomain/zero/1.0/deed.en</a:t>
                      </a:r>
                      <a:r>
                        <a:rPr lang="en-US" sz="1400" dirty="0"/>
                        <a:t> </a:t>
                      </a:r>
                      <a:r>
                        <a:rPr lang="en-US" sz="1400" b="0" i="0" u="none" strike="noStrike" dirty="0">
                          <a:solidFill>
                            <a:srgbClr val="00B050"/>
                          </a:solidFill>
                          <a:effectLst/>
                          <a:latin typeface="+mn-lt"/>
                        </a:rPr>
                        <a:t>/</a:t>
                      </a:r>
                      <a:endParaRPr lang="en-US" sz="14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 xmlns:a16="http://schemas.microsoft.com/office/drawing/2014/main" val="10003"/>
                  </a:ext>
                </a:extLst>
              </a:tr>
              <a:tr h="449838">
                <a:tc>
                  <a:txBody>
                    <a:bodyPr/>
                    <a:lstStyle/>
                    <a:p>
                      <a:pPr algn="l" fontAlgn="b"/>
                      <a:r>
                        <a:rPr lang="en-US" sz="1400" b="0" i="0" u="none" strike="noStrike" dirty="0">
                          <a:solidFill>
                            <a:schemeClr val="tx1"/>
                          </a:solidFill>
                          <a:effectLst/>
                          <a:latin typeface="Calibri"/>
                        </a:rPr>
                        <a:t>Slide 8</a:t>
                      </a:r>
                    </a:p>
                  </a:txBody>
                  <a:tcPr marL="3493" marR="3493" marT="3492" marB="0" anchor="b">
                    <a:lnL>
                      <a:noFill/>
                    </a:lnL>
                    <a:lnR>
                      <a:noFill/>
                    </a:lnR>
                    <a:lnT>
                      <a:noFill/>
                    </a:lnT>
                    <a:lnB>
                      <a:noFill/>
                    </a:lnB>
                  </a:tcPr>
                </a:tc>
                <a:tc>
                  <a:txBody>
                    <a:bodyPr/>
                    <a:lstStyle/>
                    <a:p>
                      <a:pPr algn="l" fontAlgn="b"/>
                      <a:r>
                        <a:rPr lang="en-US" sz="1400" b="0" i="0" u="none" strike="noStrike" dirty="0">
                          <a:solidFill>
                            <a:schemeClr val="tx1"/>
                          </a:solidFill>
                          <a:effectLst/>
                          <a:latin typeface="+mn-lt"/>
                        </a:rPr>
                        <a:t>Photo Credit: No title </a:t>
                      </a:r>
                      <a:r>
                        <a:rPr lang="en-US" sz="1400" b="0" i="0" u="none" strike="noStrike" dirty="0">
                          <a:solidFill>
                            <a:schemeClr val="tx1"/>
                          </a:solidFill>
                          <a:effectLst/>
                          <a:latin typeface="+mn-lt"/>
                          <a:hlinkClick r:id="rId9"/>
                        </a:rPr>
                        <a:t>https://www.flickr.com/photos/48363167@N02/5477635593/</a:t>
                      </a:r>
                      <a:r>
                        <a:rPr lang="en-US" sz="1400" b="0" i="0" u="none" strike="noStrike" dirty="0">
                          <a:solidFill>
                            <a:schemeClr val="tx1"/>
                          </a:solidFill>
                          <a:effectLst/>
                          <a:latin typeface="+mn-lt"/>
                        </a:rPr>
                        <a:t> </a:t>
                      </a:r>
                      <a:r>
                        <a:rPr lang="en-US" sz="1400" b="0" i="0" u="none" strike="noStrike" dirty="0">
                          <a:solidFill>
                            <a:schemeClr val="tx1"/>
                          </a:solidFill>
                          <a:effectLst/>
                          <a:latin typeface="+mn-lt"/>
                          <a:hlinkClick r:id="rId10"/>
                        </a:rPr>
                        <a:t>https://creativecommons.org/licenses/by-nc-nd/2.0/</a:t>
                      </a:r>
                      <a:r>
                        <a:rPr lang="en-US" sz="1400" b="0" i="0" u="none" strike="noStrike" dirty="0">
                          <a:solidFill>
                            <a:schemeClr val="tx1"/>
                          </a:solidFill>
                          <a:effectLst/>
                          <a:latin typeface="+mn-lt"/>
                        </a:rPr>
                        <a:t> </a:t>
                      </a:r>
                      <a:endParaRPr lang="en-US" sz="1400" b="0" i="0" u="none" strike="noStrike" dirty="0">
                        <a:solidFill>
                          <a:schemeClr val="tx1"/>
                        </a:solidFill>
                        <a:effectLst/>
                        <a:latin typeface="Calibri"/>
                      </a:endParaRPr>
                    </a:p>
                  </a:txBody>
                  <a:tcPr marL="3493" marR="3493" marT="3492" marB="0" anchor="b">
                    <a:lnL>
                      <a:noFill/>
                    </a:lnL>
                    <a:lnR>
                      <a:noFill/>
                    </a:lnR>
                    <a:lnT>
                      <a:noFill/>
                    </a:lnT>
                    <a:lnB>
                      <a:noFill/>
                    </a:lnB>
                  </a:tcPr>
                </a:tc>
                <a:extLst>
                  <a:ext uri="{0D108BD9-81ED-4DB2-BD59-A6C34878D82A}">
                    <a16:rowId xmlns="" xmlns:a16="http://schemas.microsoft.com/office/drawing/2014/main" val="1125540479"/>
                  </a:ext>
                </a:extLst>
              </a:tr>
              <a:tr h="616474">
                <a:tc>
                  <a:txBody>
                    <a:bodyPr/>
                    <a:lstStyle/>
                    <a:p>
                      <a:pPr algn="l" fontAlgn="b"/>
                      <a:r>
                        <a:rPr lang="en-US" sz="1400" b="0" i="0" u="none" strike="noStrike" dirty="0">
                          <a:solidFill>
                            <a:schemeClr val="tx1"/>
                          </a:solidFill>
                          <a:effectLst/>
                          <a:latin typeface="Calibri"/>
                        </a:rPr>
                        <a:t>Slide 10</a:t>
                      </a:r>
                    </a:p>
                  </a:txBody>
                  <a:tcPr marL="3493" marR="3493" marT="3492" marB="0" anchor="b">
                    <a:lnL>
                      <a:noFill/>
                    </a:lnL>
                    <a:lnR>
                      <a:noFill/>
                    </a:lnR>
                    <a:lnT>
                      <a:noFill/>
                    </a:lnT>
                    <a:lnB>
                      <a:noFill/>
                    </a:lnB>
                  </a:tcPr>
                </a:tc>
                <a:tc>
                  <a:txBody>
                    <a:bodyPr/>
                    <a:lstStyle/>
                    <a:p>
                      <a:pPr algn="l" fontAlgn="b"/>
                      <a:r>
                        <a:rPr lang="en-US" sz="1400" dirty="0"/>
                        <a:t>Photo Credit: Marble statue of Hermaphroditus found near the south end of the Garden. Boboli Gardens  </a:t>
                      </a:r>
                      <a:r>
                        <a:rPr lang="en-US" sz="1400" dirty="0">
                          <a:hlinkClick r:id="rId11"/>
                        </a:rPr>
                        <a:t>https://commons.wikimedia.org/wiki/File:Marble_statue_of_Hermaphroditus._House_of_Loreius_Tiburtinus._Pompeii2.JPG#/media/File:Marble_statue_of_Hermaphroditus._House_of_Loreius_Tiburtinus._Pompeii2.JPG</a:t>
                      </a:r>
                      <a:r>
                        <a:rPr lang="en-US" sz="1400" dirty="0"/>
                        <a:t> Public Domain</a:t>
                      </a:r>
                      <a:endParaRPr lang="en-US" sz="14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 xmlns:a16="http://schemas.microsoft.com/office/drawing/2014/main" val="10004"/>
                  </a:ext>
                </a:extLst>
              </a:tr>
              <a:tr h="820850">
                <a:tc>
                  <a:txBody>
                    <a:bodyPr/>
                    <a:lstStyle/>
                    <a:p>
                      <a:pPr algn="l" fontAlgn="b"/>
                      <a:r>
                        <a:rPr lang="en-US" sz="1400" b="0" i="0" u="none" strike="noStrike" dirty="0">
                          <a:solidFill>
                            <a:schemeClr val="tx1"/>
                          </a:solidFill>
                          <a:effectLst/>
                          <a:latin typeface="Calibri"/>
                        </a:rPr>
                        <a:t>Slide 11</a:t>
                      </a:r>
                    </a:p>
                  </a:txBody>
                  <a:tcPr marL="3493" marR="3493" marT="3492" marB="0" anchor="b">
                    <a:lnL>
                      <a:noFill/>
                    </a:lnL>
                    <a:lnR>
                      <a:noFill/>
                    </a:lnR>
                    <a:lnT>
                      <a:noFill/>
                    </a:lnT>
                    <a:lnB>
                      <a:noFill/>
                    </a:lnB>
                  </a:tcPr>
                </a:tc>
                <a:tc>
                  <a:txBody>
                    <a:bodyPr/>
                    <a:lstStyle/>
                    <a:p>
                      <a:r>
                        <a:rPr lang="en-US" sz="1400" dirty="0"/>
                        <a:t>Photo Credit:  Lukas </a:t>
                      </a:r>
                      <a:r>
                        <a:rPr lang="en-US" sz="1400" dirty="0" err="1"/>
                        <a:t>avendaño</a:t>
                      </a:r>
                      <a:r>
                        <a:rPr lang="en-US" sz="1400" dirty="0"/>
                        <a:t>. </a:t>
                      </a:r>
                      <a:r>
                        <a:rPr lang="en-US" sz="1400" dirty="0" err="1"/>
                        <a:t>Muxhe</a:t>
                      </a:r>
                      <a:r>
                        <a:rPr lang="en-US" sz="1400" dirty="0"/>
                        <a:t>, </a:t>
                      </a:r>
                      <a:r>
                        <a:rPr lang="en-US" sz="1400" dirty="0" err="1"/>
                        <a:t>Muxe</a:t>
                      </a:r>
                      <a:r>
                        <a:rPr lang="en-US" sz="1400" dirty="0"/>
                        <a:t> Contemporary performer. Zapotec </a:t>
                      </a:r>
                      <a:r>
                        <a:rPr lang="en-US" sz="1400" dirty="0" err="1"/>
                        <a:t>Muxes</a:t>
                      </a:r>
                      <a:r>
                        <a:rPr lang="en-US" sz="1400" dirty="0"/>
                        <a:t> from Mexico. Mario </a:t>
                      </a:r>
                      <a:r>
                        <a:rPr lang="en-US" sz="1400" dirty="0" err="1"/>
                        <a:t>Patinho</a:t>
                      </a:r>
                      <a:r>
                        <a:rPr lang="en-US" sz="1400" dirty="0"/>
                        <a:t>  </a:t>
                      </a:r>
                      <a:r>
                        <a:rPr lang="en-US" sz="1400" dirty="0">
                          <a:hlinkClick r:id="rId12"/>
                        </a:rPr>
                        <a:t>https://commons.wikimedia.org/wiki/File:Lukas_Avendano-Mario_Patino-Performance_Art-Arte_de_en_accion-Mexico-14.jpg#/media/File:Lukas_Avendano-Mario_Patino-Performance_Art-Arte_de_en_accion-Mexico-14.jpg</a:t>
                      </a:r>
                      <a:r>
                        <a:rPr lang="en-US" sz="1400" dirty="0"/>
                        <a:t>  </a:t>
                      </a:r>
                      <a:r>
                        <a:rPr lang="en-US" sz="1400" dirty="0">
                          <a:hlinkClick r:id="rId13"/>
                        </a:rPr>
                        <a:t>https://creativecommons.org/licenses/by-sa/4.0/</a:t>
                      </a:r>
                      <a:endParaRPr lang="en-US" sz="1400" dirty="0"/>
                    </a:p>
                  </a:txBody>
                  <a:tcPr marL="3493" marR="3493" marT="3492" marB="0" anchor="b">
                    <a:lnL>
                      <a:noFill/>
                    </a:lnL>
                    <a:lnR>
                      <a:noFill/>
                    </a:lnR>
                    <a:lnT>
                      <a:noFill/>
                    </a:lnT>
                    <a:lnB>
                      <a:noFill/>
                    </a:lnB>
                  </a:tcPr>
                </a:tc>
                <a:extLst>
                  <a:ext uri="{0D108BD9-81ED-4DB2-BD59-A6C34878D82A}">
                    <a16:rowId xmlns="" xmlns:a16="http://schemas.microsoft.com/office/drawing/2014/main" val="10005"/>
                  </a:ext>
                </a:extLst>
              </a:tr>
              <a:tr h="449838">
                <a:tc>
                  <a:txBody>
                    <a:bodyPr/>
                    <a:lstStyle/>
                    <a:p>
                      <a:pPr algn="l" fontAlgn="b"/>
                      <a:r>
                        <a:rPr lang="en-US" sz="1400" b="0" i="0" u="none" strike="noStrike" dirty="0">
                          <a:solidFill>
                            <a:schemeClr val="tx1"/>
                          </a:solidFill>
                          <a:effectLst/>
                          <a:latin typeface="Calibri"/>
                        </a:rPr>
                        <a:t>Slide 14</a:t>
                      </a:r>
                    </a:p>
                  </a:txBody>
                  <a:tcPr marL="3493" marR="3493" marT="3492" marB="0" anchor="b">
                    <a:lnL>
                      <a:noFill/>
                    </a:lnL>
                    <a:lnR>
                      <a:noFill/>
                    </a:lnR>
                    <a:lnT>
                      <a:noFill/>
                    </a:lnT>
                    <a:lnB>
                      <a:noFill/>
                    </a:lnB>
                  </a:tcPr>
                </a:tc>
                <a:tc>
                  <a:txBody>
                    <a:bodyPr/>
                    <a:lstStyle/>
                    <a:p>
                      <a:pPr algn="l" fontAlgn="b"/>
                      <a:r>
                        <a:rPr lang="en-US" sz="1400" dirty="0"/>
                        <a:t>14 Photo Credit: Rainbow Free-Photos </a:t>
                      </a:r>
                      <a:r>
                        <a:rPr lang="en-US" sz="1400" dirty="0">
                          <a:hlinkClick r:id="rId14"/>
                        </a:rPr>
                        <a:t>https://pixabay.com/en/rainbow-flag-gay-symbol-pride-828920/</a:t>
                      </a:r>
                      <a:r>
                        <a:rPr lang="en-US" sz="1400" dirty="0"/>
                        <a:t> </a:t>
                      </a:r>
                      <a:r>
                        <a:rPr lang="en-US" sz="1400" dirty="0">
                          <a:hlinkClick r:id="rId8"/>
                        </a:rPr>
                        <a:t>https://creativecommons.org/publicdomain/zero/1.0/deed.en</a:t>
                      </a:r>
                      <a:r>
                        <a:rPr lang="en-US" sz="1400" dirty="0"/>
                        <a:t> </a:t>
                      </a:r>
                      <a:endParaRPr lang="en-US" sz="1400" b="0" i="0" u="none" strike="noStrike" dirty="0">
                        <a:solidFill>
                          <a:srgbClr val="00B050"/>
                        </a:solidFill>
                        <a:effectLst/>
                        <a:latin typeface="Calibri"/>
                      </a:endParaRPr>
                    </a:p>
                  </a:txBody>
                  <a:tcPr marL="3493" marR="3493" marT="3492" marB="0" anchor="b">
                    <a:lnL>
                      <a:noFill/>
                    </a:lnL>
                    <a:lnR>
                      <a:noFill/>
                    </a:lnR>
                    <a:lnT>
                      <a:noFill/>
                    </a:lnT>
                    <a:lnB>
                      <a:noFill/>
                    </a:lnB>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221317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en-US" altLang="en-US" sz="2100" b="1" u="sng"/>
              <a:t>Photo Attribution</a:t>
            </a:r>
          </a:p>
        </p:txBody>
      </p:sp>
      <p:graphicFrame>
        <p:nvGraphicFramePr>
          <p:cNvPr id="4" name="Content Placeholder 2"/>
          <p:cNvGraphicFramePr>
            <a:graphicFrameLocks noGrp="1"/>
          </p:cNvGraphicFramePr>
          <p:nvPr>
            <p:ph idx="1"/>
            <p:extLst>
              <p:ext uri="{D42A27DB-BD31-4B8C-83A1-F6EECF244321}">
                <p14:modId xmlns:p14="http://schemas.microsoft.com/office/powerpoint/2010/main" val="3151903728"/>
              </p:ext>
            </p:extLst>
          </p:nvPr>
        </p:nvGraphicFramePr>
        <p:xfrm>
          <a:off x="961293" y="1581519"/>
          <a:ext cx="6775938" cy="2840115"/>
        </p:xfrm>
        <a:graphic>
          <a:graphicData uri="http://schemas.openxmlformats.org/drawingml/2006/table">
            <a:tbl>
              <a:tblPr/>
              <a:tblGrid>
                <a:gridCol w="913860">
                  <a:extLst>
                    <a:ext uri="{9D8B030D-6E8A-4147-A177-3AD203B41FA5}">
                      <a16:colId xmlns="" xmlns:a16="http://schemas.microsoft.com/office/drawing/2014/main" val="20000"/>
                    </a:ext>
                  </a:extLst>
                </a:gridCol>
                <a:gridCol w="5862078">
                  <a:extLst>
                    <a:ext uri="{9D8B030D-6E8A-4147-A177-3AD203B41FA5}">
                      <a16:colId xmlns="" xmlns:a16="http://schemas.microsoft.com/office/drawing/2014/main" val="20001"/>
                    </a:ext>
                  </a:extLst>
                </a:gridCol>
              </a:tblGrid>
              <a:tr h="369732">
                <a:tc>
                  <a:txBody>
                    <a:bodyPr/>
                    <a:lstStyle/>
                    <a:p>
                      <a:pPr algn="l" fontAlgn="b"/>
                      <a:r>
                        <a:rPr lang="en-US" sz="1400" b="0" i="0" u="none" strike="noStrike" dirty="0">
                          <a:solidFill>
                            <a:schemeClr val="tx1"/>
                          </a:solidFill>
                          <a:effectLst/>
                          <a:latin typeface="Calibri"/>
                        </a:rPr>
                        <a:t>Slide 15 </a:t>
                      </a:r>
                    </a:p>
                  </a:txBody>
                  <a:tcPr marL="3493" marR="3493" marT="3492" marB="0" anchor="b">
                    <a:lnL>
                      <a:noFill/>
                    </a:lnL>
                    <a:lnR>
                      <a:noFill/>
                    </a:lnR>
                    <a:lnT>
                      <a:noFill/>
                    </a:lnT>
                    <a:lnB>
                      <a:noFill/>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dirty="0"/>
                        <a:t>Photo Credit: Sunday Morning James Lee </a:t>
                      </a:r>
                      <a:r>
                        <a:rPr lang="en-US" sz="1400" dirty="0">
                          <a:hlinkClick r:id="rId3"/>
                        </a:rPr>
                        <a:t>https://www.flickr.com/photos/jronaldlee/4318874024</a:t>
                      </a:r>
                      <a:r>
                        <a:rPr lang="en-US" sz="1400" dirty="0"/>
                        <a:t> </a:t>
                      </a:r>
                      <a:r>
                        <a:rPr lang="en-US" sz="1400" dirty="0">
                          <a:hlinkClick r:id="rId4"/>
                        </a:rPr>
                        <a:t>https://creativecommons.org/licenses/by/2.0/</a:t>
                      </a:r>
                      <a:r>
                        <a:rPr lang="en-US" sz="1400" dirty="0"/>
                        <a:t> </a:t>
                      </a:r>
                    </a:p>
                  </a:txBody>
                  <a:tcPr marL="3493" marR="3493" marT="3492" marB="0" anchor="b">
                    <a:lnL>
                      <a:noFill/>
                    </a:lnL>
                    <a:lnR>
                      <a:noFill/>
                    </a:lnR>
                    <a:lnT>
                      <a:noFill/>
                    </a:lnT>
                    <a:lnB>
                      <a:noFill/>
                    </a:lnB>
                  </a:tcPr>
                </a:tc>
                <a:extLst>
                  <a:ext uri="{0D108BD9-81ED-4DB2-BD59-A6C34878D82A}">
                    <a16:rowId xmlns="" xmlns:a16="http://schemas.microsoft.com/office/drawing/2014/main" val="4272918269"/>
                  </a:ext>
                </a:extLst>
              </a:tr>
              <a:tr h="369732">
                <a:tc>
                  <a:txBody>
                    <a:bodyPr/>
                    <a:lstStyle/>
                    <a:p>
                      <a:pPr algn="l" fontAlgn="b"/>
                      <a:r>
                        <a:rPr lang="en-US" sz="1400" b="0" i="0" u="none" strike="noStrike" dirty="0">
                          <a:solidFill>
                            <a:schemeClr val="tx1"/>
                          </a:solidFill>
                          <a:effectLst/>
                          <a:latin typeface="Calibri"/>
                        </a:rPr>
                        <a:t>Slide 16</a:t>
                      </a:r>
                    </a:p>
                  </a:txBody>
                  <a:tcPr marL="3493" marR="3493" marT="3492" marB="0" anchor="b">
                    <a:lnL>
                      <a:noFill/>
                    </a:lnL>
                    <a:lnR>
                      <a:noFill/>
                    </a:lnR>
                    <a:lnT>
                      <a:noFill/>
                    </a:lnT>
                    <a:lnB>
                      <a:noFill/>
                    </a:lnB>
                  </a:tcPr>
                </a:tc>
                <a:tc>
                  <a:txBody>
                    <a:bodyPr/>
                    <a:lstStyle/>
                    <a:p>
                      <a:r>
                        <a:rPr lang="fr-FR" sz="1400" dirty="0"/>
                        <a:t>Photo </a:t>
                      </a:r>
                      <a:r>
                        <a:rPr lang="fr-FR" sz="1400" dirty="0" err="1"/>
                        <a:t>Credit</a:t>
                      </a:r>
                      <a:r>
                        <a:rPr lang="fr-FR" sz="1400" dirty="0"/>
                        <a:t>: Couples </a:t>
                      </a:r>
                      <a:r>
                        <a:rPr lang="fr-FR" sz="1400" dirty="0" err="1"/>
                        <a:t>Numbercfoto</a:t>
                      </a:r>
                      <a:r>
                        <a:rPr lang="fr-FR" sz="1400" dirty="0"/>
                        <a:t> </a:t>
                      </a:r>
                      <a:r>
                        <a:rPr lang="fr-FR" sz="1400" dirty="0">
                          <a:hlinkClick r:id="rId5"/>
                        </a:rPr>
                        <a:t>https://pixabay.com/en/africa-people-of-uganda-couples-2654370/</a:t>
                      </a:r>
                      <a:r>
                        <a:rPr lang="fr-FR" sz="1400" dirty="0"/>
                        <a:t> </a:t>
                      </a:r>
                      <a:r>
                        <a:rPr lang="fr-FR" sz="1400" dirty="0">
                          <a:hlinkClick r:id="rId6"/>
                        </a:rPr>
                        <a:t>https://creativecommons.org/publicdomain/zero/1.0/deed.en</a:t>
                      </a:r>
                      <a:r>
                        <a:rPr lang="fr-FR" sz="1400" dirty="0"/>
                        <a:t> </a:t>
                      </a:r>
                    </a:p>
                  </a:txBody>
                  <a:tcPr marL="3493" marR="3493" marT="3492" marB="0" anchor="b">
                    <a:lnL>
                      <a:noFill/>
                    </a:lnL>
                    <a:lnR>
                      <a:noFill/>
                    </a:lnR>
                    <a:lnT>
                      <a:noFill/>
                    </a:lnT>
                    <a:lnB>
                      <a:noFill/>
                    </a:lnB>
                  </a:tcPr>
                </a:tc>
                <a:extLst>
                  <a:ext uri="{0D108BD9-81ED-4DB2-BD59-A6C34878D82A}">
                    <a16:rowId xmlns="" xmlns:a16="http://schemas.microsoft.com/office/drawing/2014/main" val="10000"/>
                  </a:ext>
                </a:extLst>
              </a:tr>
              <a:tr h="295161">
                <a:tc>
                  <a:txBody>
                    <a:bodyPr/>
                    <a:lstStyle/>
                    <a:p>
                      <a:pPr algn="l" fontAlgn="b"/>
                      <a:r>
                        <a:rPr lang="en-US" sz="1400" b="0" i="0" u="none" strike="noStrike" dirty="0">
                          <a:solidFill>
                            <a:schemeClr val="tx1"/>
                          </a:solidFill>
                          <a:effectLst/>
                          <a:latin typeface="Calibri"/>
                        </a:rPr>
                        <a:t>Slide 18</a:t>
                      </a:r>
                    </a:p>
                  </a:txBody>
                  <a:tcPr marL="3493" marR="3493" marT="3492" marB="0" anchor="b">
                    <a:lnL>
                      <a:noFill/>
                    </a:lnL>
                    <a:lnR>
                      <a:noFill/>
                    </a:lnR>
                    <a:lnT>
                      <a:noFill/>
                    </a:lnT>
                    <a:lnB>
                      <a:noFill/>
                    </a:lnB>
                  </a:tcPr>
                </a:tc>
                <a:tc>
                  <a:txBody>
                    <a:bodyPr/>
                    <a:lstStyle/>
                    <a:p>
                      <a:pPr algn="l" fontAlgn="b"/>
                      <a:r>
                        <a:rPr lang="fr-FR" sz="1400" dirty="0"/>
                        <a:t>Photo </a:t>
                      </a:r>
                      <a:r>
                        <a:rPr lang="fr-FR" sz="1400" dirty="0" err="1"/>
                        <a:t>Credit</a:t>
                      </a:r>
                      <a:r>
                        <a:rPr lang="fr-FR" sz="1400" dirty="0"/>
                        <a:t>: P. O. P! Age of consent </a:t>
                      </a:r>
                      <a:r>
                        <a:rPr lang="fr-FR" sz="1400" dirty="0" err="1"/>
                        <a:t>card</a:t>
                      </a:r>
                      <a:r>
                        <a:rPr lang="fr-FR" sz="1400" dirty="0"/>
                        <a:t>. </a:t>
                      </a:r>
                      <a:r>
                        <a:rPr lang="fr-FR" sz="1400" dirty="0">
                          <a:hlinkClick r:id="rId7"/>
                        </a:rPr>
                        <a:t>http://www.kcsarc.org/pop/laws</a:t>
                      </a:r>
                      <a:endParaRPr lang="fr-FR" sz="1400" dirty="0"/>
                    </a:p>
                  </a:txBody>
                  <a:tcPr marL="3493" marR="3493" marT="3492" marB="0" anchor="b">
                    <a:lnL>
                      <a:noFill/>
                    </a:lnL>
                    <a:lnR>
                      <a:noFill/>
                    </a:lnR>
                    <a:lnT>
                      <a:noFill/>
                    </a:lnT>
                    <a:lnB>
                      <a:noFill/>
                    </a:lnB>
                  </a:tcPr>
                </a:tc>
                <a:extLst>
                  <a:ext uri="{0D108BD9-81ED-4DB2-BD59-A6C34878D82A}">
                    <a16:rowId xmlns="" xmlns:a16="http://schemas.microsoft.com/office/drawing/2014/main" val="10001"/>
                  </a:ext>
                </a:extLst>
              </a:tr>
              <a:tr h="614238">
                <a:tc>
                  <a:txBody>
                    <a:bodyPr/>
                    <a:lstStyle/>
                    <a:p>
                      <a:pPr algn="l" fontAlgn="b"/>
                      <a:r>
                        <a:rPr lang="en-US" sz="1400" b="0" i="0" u="none" strike="noStrike" dirty="0">
                          <a:solidFill>
                            <a:schemeClr val="tx1"/>
                          </a:solidFill>
                          <a:effectLst/>
                          <a:latin typeface="Calibri"/>
                        </a:rPr>
                        <a:t>Slide 19</a:t>
                      </a:r>
                    </a:p>
                  </a:txBody>
                  <a:tcPr marL="3493" marR="3493" marT="3492" marB="0" anchor="b">
                    <a:lnL>
                      <a:noFill/>
                    </a:lnL>
                    <a:lnR>
                      <a:noFill/>
                    </a:lnR>
                    <a:lnT>
                      <a:noFill/>
                    </a:lnT>
                    <a:lnB>
                      <a:noFill/>
                    </a:lnB>
                  </a:tcPr>
                </a:tc>
                <a:tc>
                  <a:txBody>
                    <a:bodyPr/>
                    <a:lstStyle/>
                    <a:p>
                      <a:pPr algn="l" fontAlgn="b"/>
                      <a:r>
                        <a:rPr lang="fr-FR" sz="1400" dirty="0"/>
                        <a:t>Photo </a:t>
                      </a:r>
                      <a:r>
                        <a:rPr lang="fr-FR" sz="1400" dirty="0" err="1"/>
                        <a:t>Credit</a:t>
                      </a:r>
                      <a:r>
                        <a:rPr lang="fr-FR" sz="1400" dirty="0"/>
                        <a:t>: Hand ninocare </a:t>
                      </a:r>
                      <a:r>
                        <a:rPr lang="fr-FR" sz="1400" dirty="0">
                          <a:hlinkClick r:id="rId8"/>
                        </a:rPr>
                        <a:t>https://pixabay.com/en/hand-woman-female-nude-fear-1832921/</a:t>
                      </a:r>
                      <a:r>
                        <a:rPr lang="fr-FR" sz="1400" dirty="0"/>
                        <a:t> </a:t>
                      </a:r>
                      <a:r>
                        <a:rPr lang="fr-FR" sz="1400" dirty="0">
                          <a:hlinkClick r:id="rId6"/>
                        </a:rPr>
                        <a:t>https://creativecommons.org/publicdomain/zero/1.0/deed.en</a:t>
                      </a:r>
                      <a:r>
                        <a:rPr lang="fr-FR" sz="1400" dirty="0"/>
                        <a:t> </a:t>
                      </a:r>
                    </a:p>
                  </a:txBody>
                  <a:tcPr marL="3493" marR="3493" marT="3492" marB="0" anchor="b">
                    <a:lnL>
                      <a:noFill/>
                    </a:lnL>
                    <a:lnR>
                      <a:noFill/>
                    </a:lnR>
                    <a:lnT>
                      <a:noFill/>
                    </a:lnT>
                    <a:lnB>
                      <a:noFill/>
                    </a:lnB>
                  </a:tcPr>
                </a:tc>
                <a:extLst>
                  <a:ext uri="{0D108BD9-81ED-4DB2-BD59-A6C34878D82A}">
                    <a16:rowId xmlns="" xmlns:a16="http://schemas.microsoft.com/office/drawing/2014/main" val="3416608948"/>
                  </a:ext>
                </a:extLst>
              </a:tr>
              <a:tr h="236382">
                <a:tc>
                  <a:txBody>
                    <a:bodyPr/>
                    <a:lstStyle/>
                    <a:p>
                      <a:pPr algn="l" fontAlgn="b"/>
                      <a:r>
                        <a:rPr lang="en-US" sz="1400" b="0" i="0" u="none" strike="noStrike" dirty="0">
                          <a:solidFill>
                            <a:schemeClr val="tx1"/>
                          </a:solidFill>
                          <a:effectLst/>
                          <a:latin typeface="Calibri"/>
                        </a:rPr>
                        <a:t>Slide 20</a:t>
                      </a:r>
                    </a:p>
                  </a:txBody>
                  <a:tcPr marL="3493" marR="3493" marT="3492" marB="0" anchor="b">
                    <a:lnL>
                      <a:noFill/>
                    </a:lnL>
                    <a:lnR>
                      <a:noFill/>
                    </a:lnR>
                    <a:lnT>
                      <a:noFill/>
                    </a:lnT>
                    <a:lnB>
                      <a:noFill/>
                    </a:lnB>
                  </a:tcPr>
                </a:tc>
                <a:tc>
                  <a:txBody>
                    <a:bodyPr/>
                    <a:lstStyle/>
                    <a:p>
                      <a:r>
                        <a:rPr lang="fr-FR" sz="1400" dirty="0" smtClean="0"/>
                        <a:t>Photo </a:t>
                      </a:r>
                      <a:r>
                        <a:rPr lang="fr-FR" sz="1400" dirty="0" err="1"/>
                        <a:t>Credit</a:t>
                      </a:r>
                      <a:r>
                        <a:rPr lang="fr-FR" sz="1400" dirty="0"/>
                        <a:t>: </a:t>
                      </a:r>
                      <a:r>
                        <a:rPr lang="en-US" sz="1400" dirty="0" smtClean="0"/>
                        <a:t>Illustrated </a:t>
                      </a:r>
                      <a:r>
                        <a:rPr lang="en-US" sz="1400" dirty="0"/>
                        <a:t>silhouette of a black cat nehtaeh79 </a:t>
                      </a:r>
                      <a:r>
                        <a:rPr lang="en-US" sz="1400" dirty="0">
                          <a:hlinkClick r:id="rId9"/>
                        </a:rPr>
                        <a:t>http://www.freestockphotos.biz/stockphoto/16624</a:t>
                      </a:r>
                      <a:r>
                        <a:rPr lang="en-US" sz="1400" dirty="0"/>
                        <a:t>  </a:t>
                      </a:r>
                      <a:r>
                        <a:rPr lang="en-US" sz="1400" dirty="0">
                          <a:hlinkClick r:id="rId10"/>
                        </a:rPr>
                        <a:t>http://creativecommons.org/publicdomain/zero/1.0/</a:t>
                      </a:r>
                      <a:endParaRPr lang="en-US" sz="1400" dirty="0"/>
                    </a:p>
                  </a:txBody>
                  <a:tcPr marL="3493" marR="3493" marT="3492" marB="0" anchor="b">
                    <a:lnL>
                      <a:noFill/>
                    </a:lnL>
                    <a:lnR>
                      <a:noFill/>
                    </a:lnR>
                    <a:lnT>
                      <a:noFill/>
                    </a:lnT>
                    <a:lnB>
                      <a:noFill/>
                    </a:lnB>
                  </a:tcPr>
                </a:tc>
                <a:extLst>
                  <a:ext uri="{0D108BD9-81ED-4DB2-BD59-A6C34878D82A}">
                    <a16:rowId xmlns="" xmlns:a16="http://schemas.microsoft.com/office/drawing/2014/main" val="1823355071"/>
                  </a:ext>
                </a:extLst>
              </a:tr>
            </a:tbl>
          </a:graphicData>
        </a:graphic>
      </p:graphicFrame>
    </p:spTree>
    <p:extLst>
      <p:ext uri="{BB962C8B-B14F-4D97-AF65-F5344CB8AC3E}">
        <p14:creationId xmlns:p14="http://schemas.microsoft.com/office/powerpoint/2010/main" val="14230094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r>
              <a:rPr lang="en-US" b="1" dirty="0"/>
              <a:t>Understanding Sex:</a:t>
            </a:r>
          </a:p>
          <a:p>
            <a:pPr lvl="1">
              <a:buFont typeface="Arial" panose="020B0604020202020204" pitchFamily="34" charset="0"/>
              <a:buChar char="•"/>
            </a:pPr>
            <a:r>
              <a:rPr lang="en-US" b="1" dirty="0"/>
              <a:t>Historical and cultural understanding</a:t>
            </a:r>
          </a:p>
          <a:p>
            <a:pPr lvl="1">
              <a:buFont typeface="Arial" panose="020B0604020202020204" pitchFamily="34" charset="0"/>
              <a:buChar char="•"/>
            </a:pPr>
            <a:r>
              <a:rPr lang="en-US" b="1" dirty="0"/>
              <a:t>Science and sexuality</a:t>
            </a:r>
          </a:p>
          <a:p>
            <a:pPr>
              <a:buFont typeface="Arial" panose="020B0604020202020204" pitchFamily="34" charset="0"/>
              <a:buChar char="•"/>
            </a:pPr>
            <a:r>
              <a:rPr lang="en-US" dirty="0"/>
              <a:t>Sex, Gender, and Sexual Orientation</a:t>
            </a:r>
          </a:p>
          <a:p>
            <a:pPr>
              <a:buFont typeface="Arial" panose="020B0604020202020204" pitchFamily="34" charset="0"/>
              <a:buChar char="•"/>
            </a:pPr>
            <a:r>
              <a:rPr lang="en-US" dirty="0"/>
              <a:t>What is normal?</a:t>
            </a:r>
          </a:p>
          <a:p>
            <a:pPr lvl="1">
              <a:buFont typeface="Arial" panose="020B0604020202020204" pitchFamily="34" charset="0"/>
              <a:buChar char="•"/>
            </a:pPr>
            <a:r>
              <a:rPr lang="en-US" dirty="0"/>
              <a:t>Biology</a:t>
            </a:r>
          </a:p>
          <a:p>
            <a:pPr lvl="1">
              <a:buFont typeface="Arial" panose="020B0604020202020204" pitchFamily="34" charset="0"/>
              <a:buChar char="•"/>
            </a:pPr>
            <a:r>
              <a:rPr lang="en-US" dirty="0"/>
              <a:t>Comparisons across cultures</a:t>
            </a:r>
          </a:p>
          <a:p>
            <a:pPr lvl="1">
              <a:buFont typeface="Arial" panose="020B0604020202020204" pitchFamily="34" charset="0"/>
              <a:buChar char="•"/>
            </a:pPr>
            <a:r>
              <a:rPr lang="en-US" dirty="0"/>
              <a:t>Comparisons within cultures</a:t>
            </a:r>
          </a:p>
          <a:p>
            <a:pPr>
              <a:buFont typeface="Arial" panose="020B0604020202020204" pitchFamily="34" charset="0"/>
              <a:buChar char="•"/>
            </a:pPr>
            <a:r>
              <a:rPr lang="en-US" dirty="0"/>
              <a:t>Consent</a:t>
            </a:r>
          </a:p>
        </p:txBody>
      </p:sp>
      <p:sp>
        <p:nvSpPr>
          <p:cNvPr id="6" name="Title 7"/>
          <p:cNvSpPr>
            <a:spLocks noGrp="1"/>
          </p:cNvSpPr>
          <p:nvPr>
            <p:ph type="title"/>
          </p:nvPr>
        </p:nvSpPr>
        <p:spPr>
          <a:xfrm>
            <a:off x="1051180" y="524022"/>
            <a:ext cx="7040880" cy="639762"/>
          </a:xfrm>
        </p:spPr>
        <p:txBody>
          <a:bodyPr>
            <a:normAutofit fontScale="90000"/>
          </a:bodyPr>
          <a:lstStyle/>
          <a:p>
            <a:r>
              <a:rPr lang="en-US" altLang="en-US" b="1" u="sng" dirty="0">
                <a:ea typeface="MS PGothic" charset="-128"/>
              </a:rPr>
              <a:t>Overview</a:t>
            </a:r>
          </a:p>
        </p:txBody>
      </p:sp>
    </p:spTree>
    <p:extLst>
      <p:ext uri="{BB962C8B-B14F-4D97-AF65-F5344CB8AC3E}">
        <p14:creationId xmlns:p14="http://schemas.microsoft.com/office/powerpoint/2010/main" val="26886658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8370" y="222683"/>
            <a:ext cx="8229600" cy="1143000"/>
          </a:xfrm>
        </p:spPr>
        <p:txBody>
          <a:bodyPr/>
          <a:lstStyle/>
          <a:p>
            <a:r>
              <a:rPr lang="en-US" b="1" u="sng" dirty="0"/>
              <a:t>Sex Across History and Culture</a:t>
            </a:r>
          </a:p>
        </p:txBody>
      </p:sp>
      <p:pic>
        <p:nvPicPr>
          <p:cNvPr id="4" name="Picture 3">
            <a:extLst>
              <a:ext uri="{FF2B5EF4-FFF2-40B4-BE49-F238E27FC236}">
                <a16:creationId xmlns="" xmlns:a16="http://schemas.microsoft.com/office/drawing/2014/main" id="{968F3B9E-EB71-4A56-9E95-591CA37705D7}"/>
              </a:ext>
            </a:extLst>
          </p:cNvPr>
          <p:cNvPicPr>
            <a:picLocks noChangeAspect="1"/>
          </p:cNvPicPr>
          <p:nvPr/>
        </p:nvPicPr>
        <p:blipFill>
          <a:blip r:embed="rId3"/>
          <a:stretch>
            <a:fillRect/>
          </a:stretch>
        </p:blipFill>
        <p:spPr>
          <a:xfrm>
            <a:off x="1683026" y="1493164"/>
            <a:ext cx="5807557" cy="4765175"/>
          </a:xfrm>
          <a:prstGeom prst="rect">
            <a:avLst/>
          </a:prstGeom>
        </p:spPr>
      </p:pic>
    </p:spTree>
    <p:extLst>
      <p:ext uri="{BB962C8B-B14F-4D97-AF65-F5344CB8AC3E}">
        <p14:creationId xmlns:p14="http://schemas.microsoft.com/office/powerpoint/2010/main" val="36694467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457200" y="2786744"/>
            <a:ext cx="4354286" cy="4525963"/>
          </a:xfrm>
        </p:spPr>
        <p:txBody>
          <a:bodyPr/>
          <a:lstStyle/>
          <a:p>
            <a:pPr marL="0" indent="0">
              <a:buNone/>
            </a:pPr>
            <a:r>
              <a:rPr lang="en-US" sz="3600" b="1" dirty="0"/>
              <a:t>Alfred Kinsey</a:t>
            </a:r>
          </a:p>
          <a:p>
            <a:pPr>
              <a:buFont typeface="Wingdings" panose="05000000000000000000" pitchFamily="2" charset="2"/>
              <a:buChar char="§"/>
            </a:pPr>
            <a:r>
              <a:rPr lang="en-US" dirty="0"/>
              <a:t>Studied the prevalence of sexual fantasies and behaviors</a:t>
            </a:r>
          </a:p>
        </p:txBody>
      </p:sp>
      <p:pic>
        <p:nvPicPr>
          <p:cNvPr id="7" name="Content Placeholder 6"/>
          <p:cNvPicPr>
            <a:picLocks noGrp="1" noChangeAspect="1"/>
          </p:cNvPicPr>
          <p:nvPr>
            <p:ph sz="half" idx="2"/>
          </p:nvPr>
        </p:nvPicPr>
        <p:blipFill>
          <a:blip r:embed="rId3"/>
          <a:stretch>
            <a:fillRect/>
          </a:stretch>
        </p:blipFill>
        <p:spPr>
          <a:xfrm>
            <a:off x="5176576" y="1600200"/>
            <a:ext cx="3541394" cy="4525963"/>
          </a:xfrm>
          <a:prstGeom prst="rect">
            <a:avLst/>
          </a:prstGeom>
        </p:spPr>
      </p:pic>
      <p:sp>
        <p:nvSpPr>
          <p:cNvPr id="6" name="Title 1"/>
          <p:cNvSpPr txBox="1">
            <a:spLocks/>
          </p:cNvSpPr>
          <p:nvPr/>
        </p:nvSpPr>
        <p:spPr>
          <a:xfrm>
            <a:off x="488370" y="222683"/>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Kinsey and Research on Sex</a:t>
            </a:r>
          </a:p>
        </p:txBody>
      </p:sp>
    </p:spTree>
    <p:extLst>
      <p:ext uri="{BB962C8B-B14F-4D97-AF65-F5344CB8AC3E}">
        <p14:creationId xmlns:p14="http://schemas.microsoft.com/office/powerpoint/2010/main" val="39263717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 xmlns:a16="http://schemas.microsoft.com/office/drawing/2014/main" id="{1B07ED01-33C6-4684-B919-8C2E90749518}"/>
              </a:ext>
            </a:extLst>
          </p:cNvPr>
          <p:cNvSpPr>
            <a:spLocks noGrp="1"/>
          </p:cNvSpPr>
          <p:nvPr>
            <p:ph sz="half" idx="1"/>
          </p:nvPr>
        </p:nvSpPr>
        <p:spPr>
          <a:xfrm>
            <a:off x="1149096" y="4513961"/>
            <a:ext cx="7299960" cy="2197735"/>
          </a:xfrm>
        </p:spPr>
        <p:txBody>
          <a:bodyPr>
            <a:normAutofit/>
          </a:bodyPr>
          <a:lstStyle/>
          <a:p>
            <a:pPr marL="514350" indent="-514350">
              <a:buAutoNum type="arabicPeriod"/>
            </a:pPr>
            <a:r>
              <a:rPr lang="en-US" sz="2400" dirty="0"/>
              <a:t>Which factors influence people’s decision to “lose their virginity”</a:t>
            </a:r>
          </a:p>
          <a:p>
            <a:pPr marL="514350" indent="-514350">
              <a:buAutoNum type="arabicPeriod"/>
            </a:pPr>
            <a:r>
              <a:rPr lang="en-US" sz="2400" dirty="0"/>
              <a:t>How frequently people of different ages have sex</a:t>
            </a:r>
          </a:p>
          <a:p>
            <a:pPr marL="514350" indent="-514350">
              <a:buAutoNum type="arabicPeriod"/>
            </a:pPr>
            <a:r>
              <a:rPr lang="en-US" sz="2400" dirty="0"/>
              <a:t>How common it is for people to have sexual fantasies about someone other than their primary partner</a:t>
            </a:r>
          </a:p>
        </p:txBody>
      </p:sp>
      <p:pic>
        <p:nvPicPr>
          <p:cNvPr id="5" name="Picture 4"/>
          <p:cNvPicPr>
            <a:picLocks noChangeAspect="1"/>
          </p:cNvPicPr>
          <p:nvPr/>
        </p:nvPicPr>
        <p:blipFill>
          <a:blip r:embed="rId3"/>
          <a:stretch>
            <a:fillRect/>
          </a:stretch>
        </p:blipFill>
        <p:spPr>
          <a:xfrm>
            <a:off x="2183119" y="1195160"/>
            <a:ext cx="4777762" cy="3189986"/>
          </a:xfrm>
          <a:prstGeom prst="rect">
            <a:avLst/>
          </a:prstGeom>
        </p:spPr>
      </p:pic>
      <p:sp>
        <p:nvSpPr>
          <p:cNvPr id="7" name="Title 1"/>
          <p:cNvSpPr txBox="1">
            <a:spLocks/>
          </p:cNvSpPr>
          <p:nvPr/>
        </p:nvSpPr>
        <p:spPr>
          <a:xfrm>
            <a:off x="488370" y="222683"/>
            <a:ext cx="8229600" cy="1143000"/>
          </a:xfrm>
          <a:prstGeom prst="rect">
            <a:avLst/>
          </a:prstGeom>
        </p:spPr>
        <p:txBody>
          <a:bodyPr vert="horz" lIns="91440" tIns="45720" rIns="91440" bIns="45720" rtlCol="0" anchor="ctr">
            <a:normAutofit fontScale="925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solidFill>
                  <a:prstClr val="black"/>
                </a:solidFill>
              </a:rPr>
              <a:t>Activity: How would you </a:t>
            </a:r>
          </a:p>
          <a:p>
            <a:r>
              <a:rPr lang="en-US" b="1" u="sng" dirty="0">
                <a:solidFill>
                  <a:prstClr val="black"/>
                </a:solidFill>
              </a:rPr>
              <a:t>research. . . ?</a:t>
            </a:r>
            <a:endParaRPr lang="en-US" b="1" u="sng" dirty="0"/>
          </a:p>
        </p:txBody>
      </p:sp>
    </p:spTree>
    <p:extLst>
      <p:ext uri="{BB962C8B-B14F-4D97-AF65-F5344CB8AC3E}">
        <p14:creationId xmlns:p14="http://schemas.microsoft.com/office/powerpoint/2010/main" val="1554882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pPr>
              <a:buFont typeface="Arial" panose="020B0604020202020204" pitchFamily="34" charset="0"/>
              <a:buChar char="•"/>
            </a:pPr>
            <a:r>
              <a:rPr lang="en-US" dirty="0">
                <a:solidFill>
                  <a:schemeClr val="bg1">
                    <a:lumMod val="75000"/>
                  </a:schemeClr>
                </a:solidFill>
              </a:rPr>
              <a:t>Understanding Sex:</a:t>
            </a:r>
          </a:p>
          <a:p>
            <a:pPr lvl="1">
              <a:buFont typeface="Arial" panose="020B0604020202020204" pitchFamily="34" charset="0"/>
              <a:buChar char="•"/>
            </a:pPr>
            <a:r>
              <a:rPr lang="en-US" dirty="0">
                <a:solidFill>
                  <a:schemeClr val="bg1">
                    <a:lumMod val="75000"/>
                  </a:schemeClr>
                </a:solidFill>
              </a:rPr>
              <a:t>Historical and cultural understanding</a:t>
            </a:r>
          </a:p>
          <a:p>
            <a:pPr lvl="1">
              <a:buFont typeface="Arial" panose="020B0604020202020204" pitchFamily="34" charset="0"/>
              <a:buChar char="•"/>
            </a:pPr>
            <a:r>
              <a:rPr lang="en-US" dirty="0">
                <a:solidFill>
                  <a:schemeClr val="bg1">
                    <a:lumMod val="75000"/>
                  </a:schemeClr>
                </a:solidFill>
              </a:rPr>
              <a:t>Science and sexuality</a:t>
            </a:r>
          </a:p>
          <a:p>
            <a:pPr>
              <a:buFont typeface="Arial" panose="020B0604020202020204" pitchFamily="34" charset="0"/>
              <a:buChar char="•"/>
            </a:pPr>
            <a:r>
              <a:rPr lang="en-US" b="1" dirty="0"/>
              <a:t>Sex, Gender, and Sexual Orientation</a:t>
            </a:r>
          </a:p>
          <a:p>
            <a:pPr>
              <a:buFont typeface="Arial" panose="020B0604020202020204" pitchFamily="34" charset="0"/>
              <a:buChar char="•"/>
            </a:pPr>
            <a:r>
              <a:rPr lang="en-US" dirty="0">
                <a:solidFill>
                  <a:schemeClr val="bg1">
                    <a:lumMod val="75000"/>
                  </a:schemeClr>
                </a:solidFill>
              </a:rPr>
              <a:t>What is normal?</a:t>
            </a:r>
          </a:p>
          <a:p>
            <a:pPr lvl="1">
              <a:buFont typeface="Arial" panose="020B0604020202020204" pitchFamily="34" charset="0"/>
              <a:buChar char="•"/>
            </a:pPr>
            <a:r>
              <a:rPr lang="en-US" dirty="0">
                <a:solidFill>
                  <a:schemeClr val="bg1">
                    <a:lumMod val="75000"/>
                  </a:schemeClr>
                </a:solidFill>
              </a:rPr>
              <a:t>Biology</a:t>
            </a:r>
          </a:p>
          <a:p>
            <a:pPr lvl="1">
              <a:buFont typeface="Arial" panose="020B0604020202020204" pitchFamily="34" charset="0"/>
              <a:buChar char="•"/>
            </a:pPr>
            <a:r>
              <a:rPr lang="en-US" dirty="0">
                <a:solidFill>
                  <a:schemeClr val="bg1">
                    <a:lumMod val="75000"/>
                  </a:schemeClr>
                </a:solidFill>
              </a:rPr>
              <a:t>Comparisons across cultures</a:t>
            </a:r>
          </a:p>
          <a:p>
            <a:pPr lvl="1">
              <a:buFont typeface="Arial" panose="020B0604020202020204" pitchFamily="34" charset="0"/>
              <a:buChar char="•"/>
            </a:pPr>
            <a:r>
              <a:rPr lang="en-US" dirty="0">
                <a:solidFill>
                  <a:schemeClr val="bg1">
                    <a:lumMod val="75000"/>
                  </a:schemeClr>
                </a:solidFill>
              </a:rPr>
              <a:t>Comparisons within cultures</a:t>
            </a:r>
          </a:p>
          <a:p>
            <a:pPr>
              <a:buFont typeface="Arial" panose="020B0604020202020204" pitchFamily="34" charset="0"/>
              <a:buChar char="•"/>
            </a:pPr>
            <a:r>
              <a:rPr lang="en-US" dirty="0">
                <a:solidFill>
                  <a:schemeClr val="bg1">
                    <a:lumMod val="75000"/>
                  </a:schemeClr>
                </a:solidFill>
              </a:rPr>
              <a:t>Consent</a:t>
            </a:r>
          </a:p>
        </p:txBody>
      </p:sp>
      <p:sp>
        <p:nvSpPr>
          <p:cNvPr id="6" name="Title 7"/>
          <p:cNvSpPr>
            <a:spLocks noGrp="1"/>
          </p:cNvSpPr>
          <p:nvPr>
            <p:ph type="title"/>
          </p:nvPr>
        </p:nvSpPr>
        <p:spPr>
          <a:xfrm>
            <a:off x="1051180" y="524022"/>
            <a:ext cx="7040880" cy="639762"/>
          </a:xfrm>
        </p:spPr>
        <p:txBody>
          <a:bodyPr>
            <a:normAutofit fontScale="90000"/>
          </a:bodyPr>
          <a:lstStyle/>
          <a:p>
            <a:r>
              <a:rPr lang="en-US" altLang="en-US" b="1" u="sng" dirty="0">
                <a:ea typeface="MS PGothic" charset="-128"/>
              </a:rPr>
              <a:t>Overview</a:t>
            </a:r>
          </a:p>
        </p:txBody>
      </p:sp>
    </p:spTree>
    <p:extLst>
      <p:ext uri="{BB962C8B-B14F-4D97-AF65-F5344CB8AC3E}">
        <p14:creationId xmlns:p14="http://schemas.microsoft.com/office/powerpoint/2010/main" val="25009480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 xmlns:a16="http://schemas.microsoft.com/office/drawing/2014/main" id="{70087BAC-7083-4353-99F8-82AABAD0549F}"/>
              </a:ext>
            </a:extLst>
          </p:cNvPr>
          <p:cNvSpPr>
            <a:spLocks noGrp="1"/>
          </p:cNvSpPr>
          <p:nvPr>
            <p:ph sz="half" idx="1"/>
          </p:nvPr>
        </p:nvSpPr>
        <p:spPr>
          <a:xfrm>
            <a:off x="1145467" y="1817076"/>
            <a:ext cx="4038600" cy="4525963"/>
          </a:xfrm>
        </p:spPr>
        <p:txBody>
          <a:bodyPr>
            <a:normAutofit/>
          </a:bodyPr>
          <a:lstStyle/>
          <a:p>
            <a:pPr>
              <a:buFont typeface="Wingdings" panose="05000000000000000000" pitchFamily="2" charset="2"/>
              <a:buChar char="§"/>
            </a:pPr>
            <a:r>
              <a:rPr lang="en-US" sz="3600" dirty="0"/>
              <a:t>Sex</a:t>
            </a:r>
          </a:p>
          <a:p>
            <a:pPr>
              <a:buFont typeface="Wingdings" panose="05000000000000000000" pitchFamily="2" charset="2"/>
              <a:buChar char="§"/>
            </a:pPr>
            <a:r>
              <a:rPr lang="en-US" sz="3600" dirty="0"/>
              <a:t>Gender</a:t>
            </a:r>
          </a:p>
          <a:p>
            <a:pPr>
              <a:buFont typeface="Wingdings" panose="05000000000000000000" pitchFamily="2" charset="2"/>
              <a:buChar char="§"/>
            </a:pPr>
            <a:r>
              <a:rPr lang="en-US" sz="3600" dirty="0"/>
              <a:t>Sexual Orientation</a:t>
            </a:r>
          </a:p>
        </p:txBody>
      </p:sp>
      <p:pic>
        <p:nvPicPr>
          <p:cNvPr id="3" name="Picture 2">
            <a:extLst>
              <a:ext uri="{FF2B5EF4-FFF2-40B4-BE49-F238E27FC236}">
                <a16:creationId xmlns="" xmlns:a16="http://schemas.microsoft.com/office/drawing/2014/main" id="{EE608B51-1660-4CAB-B140-EA916AFF4755}"/>
              </a:ext>
            </a:extLst>
          </p:cNvPr>
          <p:cNvPicPr>
            <a:picLocks noChangeAspect="1"/>
          </p:cNvPicPr>
          <p:nvPr/>
        </p:nvPicPr>
        <p:blipFill>
          <a:blip r:embed="rId3"/>
          <a:stretch>
            <a:fillRect/>
          </a:stretch>
        </p:blipFill>
        <p:spPr>
          <a:xfrm>
            <a:off x="5650523" y="1600200"/>
            <a:ext cx="3033810" cy="4525963"/>
          </a:xfrm>
          <a:prstGeom prst="rect">
            <a:avLst/>
          </a:prstGeom>
        </p:spPr>
      </p:pic>
      <p:sp>
        <p:nvSpPr>
          <p:cNvPr id="5" name="Title 7"/>
          <p:cNvSpPr txBox="1">
            <a:spLocks/>
          </p:cNvSpPr>
          <p:nvPr/>
        </p:nvSpPr>
        <p:spPr>
          <a:xfrm>
            <a:off x="1051180" y="524022"/>
            <a:ext cx="7040880" cy="639762"/>
          </a:xfrm>
          <a:prstGeom prst="rect">
            <a:avLst/>
          </a:prstGeom>
        </p:spPr>
        <p:txBody>
          <a:bodyPr vert="horz" lIns="91440" tIns="45720" rIns="91440" bIns="45720" rtlCol="0" anchor="ctr">
            <a:normAutofit fontScale="825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u="sng" dirty="0"/>
              <a:t>Sex, Gender, and Sexual Orientation</a:t>
            </a:r>
            <a:endParaRPr lang="en-US" altLang="en-US" b="1" u="sng" dirty="0">
              <a:ea typeface="MS PGothic" charset="-128"/>
            </a:endParaRPr>
          </a:p>
        </p:txBody>
      </p:sp>
    </p:spTree>
    <p:extLst>
      <p:ext uri="{BB962C8B-B14F-4D97-AF65-F5344CB8AC3E}">
        <p14:creationId xmlns:p14="http://schemas.microsoft.com/office/powerpoint/2010/main" val="4948829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pPr>
              <a:buFont typeface="Arial" panose="020B0604020202020204" pitchFamily="34" charset="0"/>
              <a:buChar char="•"/>
            </a:pPr>
            <a:r>
              <a:rPr lang="en-US" dirty="0">
                <a:solidFill>
                  <a:schemeClr val="bg1">
                    <a:lumMod val="75000"/>
                  </a:schemeClr>
                </a:solidFill>
              </a:rPr>
              <a:t>Understanding Sex:</a:t>
            </a:r>
          </a:p>
          <a:p>
            <a:pPr lvl="1">
              <a:buFont typeface="Arial" panose="020B0604020202020204" pitchFamily="34" charset="0"/>
              <a:buChar char="•"/>
            </a:pPr>
            <a:r>
              <a:rPr lang="en-US" dirty="0">
                <a:solidFill>
                  <a:schemeClr val="bg1">
                    <a:lumMod val="75000"/>
                  </a:schemeClr>
                </a:solidFill>
              </a:rPr>
              <a:t>Historical and cultural understanding</a:t>
            </a:r>
          </a:p>
          <a:p>
            <a:pPr lvl="1">
              <a:buFont typeface="Arial" panose="020B0604020202020204" pitchFamily="34" charset="0"/>
              <a:buChar char="•"/>
            </a:pPr>
            <a:r>
              <a:rPr lang="en-US" dirty="0">
                <a:solidFill>
                  <a:schemeClr val="bg1">
                    <a:lumMod val="75000"/>
                  </a:schemeClr>
                </a:solidFill>
              </a:rPr>
              <a:t>Science and sexuality</a:t>
            </a:r>
          </a:p>
          <a:p>
            <a:pPr>
              <a:buFont typeface="Arial" panose="020B0604020202020204" pitchFamily="34" charset="0"/>
              <a:buChar char="•"/>
            </a:pPr>
            <a:r>
              <a:rPr lang="en-US" dirty="0">
                <a:solidFill>
                  <a:schemeClr val="bg1">
                    <a:lumMod val="75000"/>
                  </a:schemeClr>
                </a:solidFill>
              </a:rPr>
              <a:t>Sex, Gender, and Sexual Orientation</a:t>
            </a:r>
          </a:p>
          <a:p>
            <a:pPr>
              <a:buFont typeface="Arial" panose="020B0604020202020204" pitchFamily="34" charset="0"/>
              <a:buChar char="•"/>
            </a:pPr>
            <a:r>
              <a:rPr lang="en-US" b="1" dirty="0"/>
              <a:t>What is normal?</a:t>
            </a:r>
          </a:p>
          <a:p>
            <a:pPr lvl="1">
              <a:buFont typeface="Arial" panose="020B0604020202020204" pitchFamily="34" charset="0"/>
              <a:buChar char="•"/>
            </a:pPr>
            <a:r>
              <a:rPr lang="en-US" b="1" dirty="0"/>
              <a:t>Biology</a:t>
            </a:r>
          </a:p>
          <a:p>
            <a:pPr lvl="1">
              <a:buFont typeface="Arial" panose="020B0604020202020204" pitchFamily="34" charset="0"/>
              <a:buChar char="•"/>
            </a:pPr>
            <a:r>
              <a:rPr lang="en-US" b="1" dirty="0"/>
              <a:t>Comparisons across cultures</a:t>
            </a:r>
          </a:p>
          <a:p>
            <a:pPr lvl="1">
              <a:buFont typeface="Arial" panose="020B0604020202020204" pitchFamily="34" charset="0"/>
              <a:buChar char="•"/>
            </a:pPr>
            <a:r>
              <a:rPr lang="en-US" b="1" dirty="0"/>
              <a:t>Comparisons within cultures</a:t>
            </a:r>
          </a:p>
          <a:p>
            <a:pPr>
              <a:buFont typeface="Arial" panose="020B0604020202020204" pitchFamily="34" charset="0"/>
              <a:buChar char="•"/>
            </a:pPr>
            <a:r>
              <a:rPr lang="en-US" dirty="0">
                <a:solidFill>
                  <a:schemeClr val="bg1">
                    <a:lumMod val="75000"/>
                  </a:schemeClr>
                </a:solidFill>
              </a:rPr>
              <a:t>Consent</a:t>
            </a:r>
          </a:p>
        </p:txBody>
      </p:sp>
      <p:sp>
        <p:nvSpPr>
          <p:cNvPr id="6" name="Title 7"/>
          <p:cNvSpPr>
            <a:spLocks noGrp="1"/>
          </p:cNvSpPr>
          <p:nvPr>
            <p:ph type="title"/>
          </p:nvPr>
        </p:nvSpPr>
        <p:spPr>
          <a:xfrm>
            <a:off x="1051180" y="524022"/>
            <a:ext cx="7040880" cy="639762"/>
          </a:xfrm>
        </p:spPr>
        <p:txBody>
          <a:bodyPr>
            <a:normAutofit fontScale="90000"/>
          </a:bodyPr>
          <a:lstStyle/>
          <a:p>
            <a:r>
              <a:rPr lang="en-US" altLang="en-US" b="1" u="sng" dirty="0">
                <a:ea typeface="MS PGothic" charset="-128"/>
              </a:rPr>
              <a:t>Overview</a:t>
            </a:r>
          </a:p>
        </p:txBody>
      </p:sp>
    </p:spTree>
    <p:extLst>
      <p:ext uri="{BB962C8B-B14F-4D97-AF65-F5344CB8AC3E}">
        <p14:creationId xmlns:p14="http://schemas.microsoft.com/office/powerpoint/2010/main" val="328563348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99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B7C01A907CDC4C97236A2106A1EF25" ma:contentTypeVersion="10" ma:contentTypeDescription="Create a new document." ma:contentTypeScope="" ma:versionID="552de1a62d0cdf1a7bdb86cda4fb829f">
  <xsd:schema xmlns:xsd="http://www.w3.org/2001/XMLSchema" xmlns:xs="http://www.w3.org/2001/XMLSchema" xmlns:p="http://schemas.microsoft.com/office/2006/metadata/properties" xmlns:ns2="0f671927-d1a9-406b-b7bd-3f103b08663b" xmlns:ns3="d6688f25-41d9-4160-a082-7d1393b5a9cf" targetNamespace="http://schemas.microsoft.com/office/2006/metadata/properties" ma:root="true" ma:fieldsID="41c9ce8d61d33b699c68ceb8423ed578" ns2:_="" ns3:_="">
    <xsd:import namespace="0f671927-d1a9-406b-b7bd-3f103b08663b"/>
    <xsd:import namespace="d6688f25-41d9-4160-a082-7d1393b5a9cf"/>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2:MediaServiceOCR"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671927-d1a9-406b-b7bd-3f103b08663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ec0fbcf8-0bcd-4969-b2f0-8aed0e292d54"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6688f25-41d9-4160-a082-7d1393b5a9cf"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9fd51729-1cdb-45fd-a96e-59904bcc5588}" ma:internalName="TaxCatchAll" ma:showField="CatchAllData" ma:web="d6688f25-41d9-4160-a082-7d1393b5a9c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f671927-d1a9-406b-b7bd-3f103b08663b">
      <Terms xmlns="http://schemas.microsoft.com/office/infopath/2007/PartnerControls"/>
    </lcf76f155ced4ddcb4097134ff3c332f>
    <TaxCatchAll xmlns="d6688f25-41d9-4160-a082-7d1393b5a9cf" xsi:nil="true"/>
  </documentManagement>
</p:properties>
</file>

<file path=customXml/itemProps1.xml><?xml version="1.0" encoding="utf-8"?>
<ds:datastoreItem xmlns:ds="http://schemas.openxmlformats.org/officeDocument/2006/customXml" ds:itemID="{33E054B4-E9B1-41D7-8562-46565FF82DA4}"/>
</file>

<file path=customXml/itemProps2.xml><?xml version="1.0" encoding="utf-8"?>
<ds:datastoreItem xmlns:ds="http://schemas.openxmlformats.org/officeDocument/2006/customXml" ds:itemID="{D6465466-7F6A-4642-833A-A8917643E07A}"/>
</file>

<file path=customXml/itemProps3.xml><?xml version="1.0" encoding="utf-8"?>
<ds:datastoreItem xmlns:ds="http://schemas.openxmlformats.org/officeDocument/2006/customXml" ds:itemID="{A2583A90-FEEE-4CED-816B-AFD24DBF7543}"/>
</file>

<file path=docProps/app.xml><?xml version="1.0" encoding="utf-8"?>
<Properties xmlns="http://schemas.openxmlformats.org/officeDocument/2006/extended-properties" xmlns:vt="http://schemas.openxmlformats.org/officeDocument/2006/docPropsVTypes">
  <TotalTime>4269</TotalTime>
  <Words>4245</Words>
  <Application>Microsoft Office PowerPoint</Application>
  <PresentationFormat>On-screen Show (4:3)</PresentationFormat>
  <Paragraphs>318</Paragraphs>
  <Slides>23</Slides>
  <Notes>22</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29" baseType="lpstr">
      <vt:lpstr>MS PGothic</vt:lpstr>
      <vt:lpstr>Arial</vt:lpstr>
      <vt:lpstr>Calibri</vt:lpstr>
      <vt:lpstr>Wingdings</vt:lpstr>
      <vt:lpstr>Office Theme</vt:lpstr>
      <vt:lpstr>Document</vt:lpstr>
      <vt:lpstr>The Psychology of Human Sexuality</vt:lpstr>
      <vt:lpstr>Warm-Up Activity</vt:lpstr>
      <vt:lpstr>Overview</vt:lpstr>
      <vt:lpstr>Sex Across History and Culture</vt:lpstr>
      <vt:lpstr>PowerPoint Presentation</vt:lpstr>
      <vt:lpstr>PowerPoint Presentation</vt:lpstr>
      <vt:lpstr>Overview</vt:lpstr>
      <vt:lpstr>PowerPoint Presentation</vt:lpstr>
      <vt:lpstr>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Overview</vt:lpstr>
      <vt:lpstr>PowerPoint Presentation</vt:lpstr>
      <vt:lpstr>PowerPoint Presentation</vt:lpstr>
      <vt:lpstr>PowerPoint Presentation</vt:lpstr>
      <vt:lpstr>Appendix A:  Sexual Fantasy Activity Handout</vt:lpstr>
      <vt:lpstr>Photo Attribution</vt:lpstr>
      <vt:lpstr>Photo Attribution</vt:lpstr>
    </vt:vector>
  </TitlesOfParts>
  <Company>University of Wisconsin - Green Bay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Aging</dc:title>
  <dc:creator>Noba Psychology</dc:creator>
  <cp:revision>313</cp:revision>
  <dcterms:created xsi:type="dcterms:W3CDTF">2014-07-07T03:13:44Z</dcterms:created>
  <dcterms:modified xsi:type="dcterms:W3CDTF">2018-02-06T22:25:40Z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0x010100C8B7C01A907CDC4C97236A2106A1EF25</vt:lpwstr>
  </property>
</Properties>
</file>